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sldIdLst>
    <p:sldId id="256" r:id="rId2"/>
    <p:sldId id="330" r:id="rId3"/>
    <p:sldId id="257" r:id="rId4"/>
    <p:sldId id="259" r:id="rId5"/>
    <p:sldId id="258"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90" r:id="rId35"/>
    <p:sldId id="289" r:id="rId36"/>
    <p:sldId id="291" r:id="rId37"/>
    <p:sldId id="292" r:id="rId38"/>
    <p:sldId id="293" r:id="rId39"/>
    <p:sldId id="294" r:id="rId40"/>
    <p:sldId id="295" r:id="rId41"/>
    <p:sldId id="296" r:id="rId42"/>
    <p:sldId id="297" r:id="rId43"/>
    <p:sldId id="298" r:id="rId44"/>
    <p:sldId id="314" r:id="rId45"/>
    <p:sldId id="299" r:id="rId46"/>
    <p:sldId id="300" r:id="rId47"/>
    <p:sldId id="309" r:id="rId48"/>
    <p:sldId id="311" r:id="rId49"/>
    <p:sldId id="302" r:id="rId50"/>
    <p:sldId id="313" r:id="rId51"/>
    <p:sldId id="310" r:id="rId52"/>
    <p:sldId id="303" r:id="rId53"/>
    <p:sldId id="305" r:id="rId54"/>
    <p:sldId id="306" r:id="rId55"/>
    <p:sldId id="308" r:id="rId56"/>
    <p:sldId id="304" r:id="rId57"/>
    <p:sldId id="315" r:id="rId58"/>
    <p:sldId id="307" r:id="rId59"/>
    <p:sldId id="317" r:id="rId60"/>
    <p:sldId id="316" r:id="rId61"/>
    <p:sldId id="333" r:id="rId62"/>
    <p:sldId id="334" r:id="rId63"/>
    <p:sldId id="335" r:id="rId64"/>
    <p:sldId id="336" r:id="rId65"/>
    <p:sldId id="337" r:id="rId66"/>
    <p:sldId id="332" r:id="rId67"/>
    <p:sldId id="328" r:id="rId68"/>
    <p:sldId id="318" r:id="rId69"/>
    <p:sldId id="319" r:id="rId70"/>
    <p:sldId id="320" r:id="rId71"/>
    <p:sldId id="324" r:id="rId72"/>
    <p:sldId id="326" r:id="rId73"/>
    <p:sldId id="327" r:id="rId74"/>
    <p:sldId id="321" r:id="rId75"/>
    <p:sldId id="322" r:id="rId76"/>
    <p:sldId id="323" r:id="rId77"/>
    <p:sldId id="329" r:id="rId78"/>
    <p:sldId id="331"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769" autoAdjust="0"/>
  </p:normalViewPr>
  <p:slideViewPr>
    <p:cSldViewPr>
      <p:cViewPr varScale="1">
        <p:scale>
          <a:sx n="70" d="100"/>
          <a:sy n="70" d="100"/>
        </p:scale>
        <p:origin x="-148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D3F40-B40F-40BF-84FE-C2E243BAEDA7}" type="datetimeFigureOut">
              <a:rPr lang="en-US" smtClean="0"/>
              <a:pPr/>
              <a:t>6/7/2013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E5E1-458A-4652-94F5-044AD3B1B1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always “trying …</a:t>
            </a:r>
            <a:r>
              <a:rPr lang="en-US" baseline="0" dirty="0" smtClean="0"/>
              <a:t> to be the shepherd,” but I have a multi-faceted personality at work—part Jules, part Shepherd Book.</a:t>
            </a:r>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Then … I started. I read code, analyzed our design, and read all our content. I had to get a process in order—at that time, we updated our sites twice a week. This was before we had a CMS—less than 100 pages.</a:t>
            </a:r>
          </a:p>
        </p:txBody>
      </p:sp>
      <p:sp>
        <p:nvSpPr>
          <p:cNvPr id="4" name="Slide Number Placeholder 3"/>
          <p:cNvSpPr>
            <a:spLocks noGrp="1"/>
          </p:cNvSpPr>
          <p:nvPr>
            <p:ph type="sldNum" sz="quarter" idx="10"/>
          </p:nvPr>
        </p:nvSpPr>
        <p:spPr/>
        <p:txBody>
          <a:bodyPr/>
          <a:lstStyle/>
          <a:p>
            <a:fld id="{A3D8E5E1-458A-4652-94F5-044AD3B1B1FE}"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And we were all happy and</a:t>
            </a:r>
            <a:r>
              <a:rPr lang="en-US" sz="1200" kern="1200" baseline="0" dirty="0" smtClean="0">
                <a:solidFill>
                  <a:schemeClr val="tx1"/>
                </a:solidFill>
                <a:latin typeface="+mn-lt"/>
                <a:ea typeface="+mn-ea"/>
                <a:cs typeface="+mn-cs"/>
              </a:rPr>
              <a:t> in love!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I hate compromising on accessibility—who wins? If were doing things right in the first place, we didn’t have to compromise.</a:t>
            </a:r>
          </a:p>
        </p:txBody>
      </p:sp>
      <p:sp>
        <p:nvSpPr>
          <p:cNvPr id="4" name="Slide Number Placeholder 3"/>
          <p:cNvSpPr>
            <a:spLocks noGrp="1"/>
          </p:cNvSpPr>
          <p:nvPr>
            <p:ph type="sldNum" sz="quarter" idx="10"/>
          </p:nvPr>
        </p:nvSpPr>
        <p:spPr/>
        <p:txBody>
          <a:bodyPr/>
          <a:lstStyle/>
          <a:p>
            <a:fld id="{A3D8E5E1-458A-4652-94F5-044AD3B1B1FE}"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Suddenly, we had several main sites, micro sites, software,</a:t>
            </a:r>
            <a:r>
              <a:rPr lang="en-US" sz="1200" kern="1200" baseline="0" dirty="0" smtClean="0">
                <a:solidFill>
                  <a:schemeClr val="tx1"/>
                </a:solidFill>
                <a:latin typeface="+mn-lt"/>
                <a:ea typeface="+mn-ea"/>
                <a:cs typeface="+mn-cs"/>
              </a:rPr>
              <a:t> and so on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And I told them, "Nobody should start any project without putting me in the project</a:t>
            </a:r>
            <a:r>
              <a:rPr lang="en-US" sz="1200" kern="1200" baseline="0" dirty="0" smtClean="0">
                <a:solidFill>
                  <a:schemeClr val="tx1"/>
                </a:solidFill>
                <a:latin typeface="+mn-lt"/>
                <a:ea typeface="+mn-ea"/>
                <a:cs typeface="+mn-cs"/>
              </a:rPr>
              <a:t> team</a:t>
            </a:r>
            <a:r>
              <a:rPr lang="en-US" sz="1200" kern="1200" dirty="0" smtClean="0">
                <a:solidFill>
                  <a:schemeClr val="tx1"/>
                </a:solidFill>
                <a:latin typeface="+mn-lt"/>
                <a:ea typeface="+mn-ea"/>
                <a:cs typeface="+mn-cs"/>
              </a:rPr>
              <a:t>!" And they listened. Mostly.</a:t>
            </a:r>
          </a:p>
        </p:txBody>
      </p:sp>
      <p:sp>
        <p:nvSpPr>
          <p:cNvPr id="4" name="Slide Number Placeholder 3"/>
          <p:cNvSpPr>
            <a:spLocks noGrp="1"/>
          </p:cNvSpPr>
          <p:nvPr>
            <p:ph type="sldNum" sz="quarter" idx="10"/>
          </p:nvPr>
        </p:nvSpPr>
        <p:spPr/>
        <p:txBody>
          <a:bodyPr/>
          <a:lstStyle/>
          <a:p>
            <a:fld id="{A3D8E5E1-458A-4652-94F5-044AD3B1B1FE}"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about this, and we’ll address your answers later.</a:t>
            </a:r>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is a true story. Really.</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We got through that project, but I noticed that despite my telling people that I need to be involved at the inception of any project, they still bypassed me and waited until the last minute to ask about accessibility. And, being at the size our group is and was at that time, our general lack of constant communication, I hadn't a clue that we were doing these projects.</a:t>
            </a:r>
          </a:p>
        </p:txBody>
      </p:sp>
      <p:sp>
        <p:nvSpPr>
          <p:cNvPr id="4" name="Slide Number Placeholder 3"/>
          <p:cNvSpPr>
            <a:spLocks noGrp="1"/>
          </p:cNvSpPr>
          <p:nvPr>
            <p:ph type="sldNum" sz="quarter" idx="10"/>
          </p:nvPr>
        </p:nvSpPr>
        <p:spPr/>
        <p:txBody>
          <a:bodyPr/>
          <a:lstStyle/>
          <a:p>
            <a:fld id="{A3D8E5E1-458A-4652-94F5-044AD3B1B1FE}"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We couldn't rely on only me to do the work--there's no way I could create a viable accessibility program for our division, keep current with best practices, teach people how to do their work in an accessible manner, and do all the testing. Our scope of work was, and still is, gigantic.</a:t>
            </a:r>
          </a:p>
        </p:txBody>
      </p:sp>
      <p:sp>
        <p:nvSpPr>
          <p:cNvPr id="4" name="Slide Number Placeholder 3"/>
          <p:cNvSpPr>
            <a:spLocks noGrp="1"/>
          </p:cNvSpPr>
          <p:nvPr>
            <p:ph type="sldNum" sz="quarter" idx="10"/>
          </p:nvPr>
        </p:nvSpPr>
        <p:spPr/>
        <p:txBody>
          <a:bodyPr/>
          <a:lstStyle/>
          <a:p>
            <a:fld id="{A3D8E5E1-458A-4652-94F5-044AD3B1B1FE}" type="slidenum">
              <a:rPr lang="en-US" smtClean="0"/>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I was armed with reasons why we needed a new approach, and I was prepared to disarm them. I had worked out what I was willing to negotiate for and what I was willing to lose.</a:t>
            </a:r>
          </a:p>
        </p:txBody>
      </p:sp>
      <p:sp>
        <p:nvSpPr>
          <p:cNvPr id="4" name="Slide Number Placeholder 3"/>
          <p:cNvSpPr>
            <a:spLocks noGrp="1"/>
          </p:cNvSpPr>
          <p:nvPr>
            <p:ph type="sldNum" sz="quarter" idx="10"/>
          </p:nvPr>
        </p:nvSpPr>
        <p:spPr/>
        <p:txBody>
          <a:bodyPr/>
          <a:lstStyle/>
          <a:p>
            <a:fld id="{A3D8E5E1-458A-4652-94F5-044AD3B1B1FE}" type="slidenum">
              <a:rPr lang="en-US" smtClean="0"/>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Now, this was radical! This meant that each person on our team would have a role in the accessibility process—and it wouldn’t be minor role as they anticipated.</a:t>
            </a:r>
          </a:p>
        </p:txBody>
      </p:sp>
      <p:sp>
        <p:nvSpPr>
          <p:cNvPr id="4" name="Slide Number Placeholder 3"/>
          <p:cNvSpPr>
            <a:spLocks noGrp="1"/>
          </p:cNvSpPr>
          <p:nvPr>
            <p:ph type="sldNum" sz="quarter" idx="10"/>
          </p:nvPr>
        </p:nvSpPr>
        <p:spPr/>
        <p:txBody>
          <a:bodyPr/>
          <a:lstStyle/>
          <a:p>
            <a:fld id="{A3D8E5E1-458A-4652-94F5-044AD3B1B1FE}"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No longer did I have to say things like, “Fix your code,” because they were responsible for producing good work.</a:t>
            </a:r>
          </a:p>
        </p:txBody>
      </p:sp>
      <p:sp>
        <p:nvSpPr>
          <p:cNvPr id="4" name="Slide Number Placeholder 3"/>
          <p:cNvSpPr>
            <a:spLocks noGrp="1"/>
          </p:cNvSpPr>
          <p:nvPr>
            <p:ph type="sldNum" sz="quarter" idx="10"/>
          </p:nvPr>
        </p:nvSpPr>
        <p:spPr/>
        <p:txBody>
          <a:bodyPr/>
          <a:lstStyle/>
          <a:p>
            <a:fld id="{A3D8E5E1-458A-4652-94F5-044AD3B1B1FE}"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introduce you to</a:t>
            </a:r>
            <a:r>
              <a:rPr lang="en-US" baseline="0" dirty="0" smtClean="0"/>
              <a:t> them …</a:t>
            </a:r>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Each team member had to take responsibility for checking the work he and she generated. And it wasn’t up to me to fix it.</a:t>
            </a:r>
          </a:p>
        </p:txBody>
      </p:sp>
      <p:sp>
        <p:nvSpPr>
          <p:cNvPr id="4" name="Slide Number Placeholder 3"/>
          <p:cNvSpPr>
            <a:spLocks noGrp="1"/>
          </p:cNvSpPr>
          <p:nvPr>
            <p:ph type="sldNum" sz="quarter" idx="10"/>
          </p:nvPr>
        </p:nvSpPr>
        <p:spPr/>
        <p:txBody>
          <a:bodyPr/>
          <a:lstStyle/>
          <a:p>
            <a:fld id="{A3D8E5E1-458A-4652-94F5-044AD3B1B1FE}" type="slidenum">
              <a:rPr lang="en-US" smtClean="0"/>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Each team member had to take responsibility for checking the work he and she generated. And it wasn’t up to me to fix it.</a:t>
            </a:r>
          </a:p>
        </p:txBody>
      </p:sp>
      <p:sp>
        <p:nvSpPr>
          <p:cNvPr id="4" name="Slide Number Placeholder 3"/>
          <p:cNvSpPr>
            <a:spLocks noGrp="1"/>
          </p:cNvSpPr>
          <p:nvPr>
            <p:ph type="sldNum" sz="quarter" idx="10"/>
          </p:nvPr>
        </p:nvSpPr>
        <p:spPr/>
        <p:txBody>
          <a:bodyPr/>
          <a:lstStyle/>
          <a:p>
            <a:fld id="{A3D8E5E1-458A-4652-94F5-044AD3B1B1FE}" type="slidenum">
              <a:rPr lang="en-US" smtClean="0"/>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First, everyone had to understand about disabilities and the challenges that people who have each particular disability type. They also had to understand that the principles also benefit most other users—just like curb cuts.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41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trained them,</a:t>
            </a:r>
            <a:r>
              <a:rPr lang="en-US" sz="1200" kern="1200" baseline="0" dirty="0" smtClean="0">
                <a:solidFill>
                  <a:schemeClr val="tx1"/>
                </a:solidFill>
                <a:latin typeface="+mn-lt"/>
                <a:ea typeface="+mn-ea"/>
                <a:cs typeface="+mn-cs"/>
              </a:rPr>
              <a:t> p</a:t>
            </a:r>
            <a:r>
              <a:rPr lang="en-US" sz="1200" kern="1200" dirty="0" smtClean="0">
                <a:solidFill>
                  <a:schemeClr val="tx1"/>
                </a:solidFill>
                <a:latin typeface="+mn-lt"/>
                <a:ea typeface="+mn-ea"/>
                <a:cs typeface="+mn-cs"/>
              </a:rPr>
              <a:t>ersonally,</a:t>
            </a:r>
            <a:r>
              <a:rPr lang="en-US" sz="1200" kern="1200" baseline="0" dirty="0" smtClean="0">
                <a:solidFill>
                  <a:schemeClr val="tx1"/>
                </a:solidFill>
                <a:latin typeface="+mn-lt"/>
                <a:ea typeface="+mn-ea"/>
                <a:cs typeface="+mn-cs"/>
              </a:rPr>
              <a:t> so there wouldn’t be disagreements about what is or isn’t accessible. </a:t>
            </a:r>
            <a:r>
              <a:rPr lang="en-US" sz="1200" kern="1200" dirty="0" smtClean="0">
                <a:solidFill>
                  <a:schemeClr val="tx1"/>
                </a:solidFill>
                <a:latin typeface="+mn-lt"/>
                <a:ea typeface="+mn-ea"/>
                <a:cs typeface="+mn-cs"/>
              </a:rPr>
              <a:t>I made sure that we were in a "no shame, no blame" atmosphere, where no one—including Jayne—was made to feel ashamed about their skill set or their knowledge of web best practices (be it development, design, or content) or accessibility.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42</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Technically, we’re held</a:t>
            </a:r>
            <a:r>
              <a:rPr lang="en-US" sz="1200" kern="1200" baseline="0" dirty="0" smtClean="0">
                <a:solidFill>
                  <a:schemeClr val="tx1"/>
                </a:solidFill>
                <a:latin typeface="+mn-lt"/>
                <a:ea typeface="+mn-ea"/>
                <a:cs typeface="+mn-cs"/>
              </a:rPr>
              <a:t> to Section 508; however, because it lacks specificity, I’m able to implement a higher level of standards and best practices because of our requirements that “accessible” means that our projects work with and on any device and assistive technologies</a:t>
            </a:r>
            <a:r>
              <a:rPr lang="en-US" sz="1200" kern="1200" baseline="0" dirty="0" smtClean="0">
                <a:solidFill>
                  <a:schemeClr val="tx1"/>
                </a:solidFill>
                <a:latin typeface="+mn-lt"/>
                <a:ea typeface="+mn-ea"/>
                <a:cs typeface="+mn-cs"/>
              </a:rPr>
              <a:t>. Now we add other standards and guidelines, depending on the needs for each project.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45</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 Project managers: understand everyone’s work; budget</a:t>
            </a:r>
            <a:r>
              <a:rPr lang="en-US" sz="1200" kern="1200" baseline="0" dirty="0" smtClean="0">
                <a:solidFill>
                  <a:schemeClr val="tx1"/>
                </a:solidFill>
                <a:latin typeface="+mn-lt"/>
                <a:ea typeface="+mn-ea"/>
                <a:cs typeface="+mn-cs"/>
              </a:rPr>
              <a:t> for accessibility; ensure accessibility standards get in our contracts with vendors.</a:t>
            </a: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 Developers:</a:t>
            </a:r>
            <a:r>
              <a:rPr lang="en-US" sz="1200" kern="1200" baseline="0" dirty="0" smtClean="0">
                <a:solidFill>
                  <a:schemeClr val="tx1"/>
                </a:solidFill>
                <a:latin typeface="+mn-lt"/>
                <a:ea typeface="+mn-ea"/>
                <a:cs typeface="+mn-cs"/>
              </a:rPr>
              <a:t> a process checklist, toolbars, code libraries, cheat sheets for HTML, CSS, ARIA, etc.</a:t>
            </a:r>
          </a:p>
          <a:p>
            <a:pPr>
              <a:buFont typeface="Arial" pitchFamily="34" charset="0"/>
              <a:buChar char="•"/>
            </a:pPr>
            <a:r>
              <a:rPr lang="en-US" sz="1200" kern="1200" baseline="0" dirty="0" smtClean="0">
                <a:solidFill>
                  <a:schemeClr val="tx1"/>
                </a:solidFill>
                <a:latin typeface="+mn-lt"/>
                <a:ea typeface="+mn-ea"/>
                <a:cs typeface="+mn-cs"/>
              </a:rPr>
              <a:t> Designers: color contrast, logical flow, consistent navigation, structure, using text instead of graphics of text, links distinguishable, no color alone to convey content.</a:t>
            </a:r>
          </a:p>
          <a:p>
            <a:pPr>
              <a:buFont typeface="Arial" pitchFamily="34" charset="0"/>
              <a:buChar char="•"/>
            </a:pPr>
            <a:r>
              <a:rPr lang="en-US" sz="1200" kern="1200" baseline="0" dirty="0" smtClean="0">
                <a:solidFill>
                  <a:schemeClr val="tx1"/>
                </a:solidFill>
                <a:latin typeface="+mn-lt"/>
                <a:ea typeface="+mn-ea"/>
                <a:cs typeface="+mn-cs"/>
              </a:rPr>
              <a:t> Content managers: trained in plain language; different needs for people with cognitive impairments, low language proficiency, and non-native speakers.</a:t>
            </a:r>
          </a:p>
          <a:p>
            <a:pPr>
              <a:buFont typeface="Arial" pitchFamily="34" charset="0"/>
              <a:buChar char="•"/>
            </a:pPr>
            <a:r>
              <a:rPr lang="en-US" sz="1200" kern="1200" baseline="0" dirty="0" smtClean="0">
                <a:solidFill>
                  <a:schemeClr val="tx1"/>
                </a:solidFill>
                <a:latin typeface="+mn-lt"/>
                <a:ea typeface="+mn-ea"/>
                <a:cs typeface="+mn-cs"/>
              </a:rPr>
              <a:t> Usability specialists: assistive technologies and how people use them, and how to conduct usability tests with people with disabilities.</a:t>
            </a:r>
          </a:p>
          <a:p>
            <a:pPr>
              <a:buFont typeface="Arial" pitchFamily="34" charset="0"/>
              <a:buChar char="•"/>
            </a:pPr>
            <a:r>
              <a:rPr lang="en-US" sz="1200" kern="1200" baseline="0" dirty="0" smtClean="0">
                <a:solidFill>
                  <a:schemeClr val="tx1"/>
                </a:solidFill>
                <a:latin typeface="+mn-lt"/>
                <a:ea typeface="+mn-ea"/>
                <a:cs typeface="+mn-cs"/>
              </a:rPr>
              <a:t> Quality assurance: have to understand everyone’s work, so they know how to check it.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D8E5E1-458A-4652-94F5-044AD3B1B1FE}" type="slidenum">
              <a:rPr lang="en-US" smtClean="0"/>
              <a:pPr/>
              <a:t>46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We have no rules that we</a:t>
            </a:r>
            <a:r>
              <a:rPr lang="en-US" baseline="0" dirty="0" smtClean="0"/>
              <a:t> must use a particular person only in one role or that they can handle only one set of tasks in the process.</a:t>
            </a:r>
            <a:endParaRPr lang="en-US" dirty="0" smtClean="0"/>
          </a:p>
        </p:txBody>
      </p:sp>
      <p:sp>
        <p:nvSpPr>
          <p:cNvPr id="4" name="Slide Number Placeholder 3"/>
          <p:cNvSpPr>
            <a:spLocks noGrp="1"/>
          </p:cNvSpPr>
          <p:nvPr>
            <p:ph type="sldNum" sz="quarter" idx="10"/>
          </p:nvPr>
        </p:nvSpPr>
        <p:spPr/>
        <p:txBody>
          <a:bodyPr/>
          <a:lstStyle/>
          <a:p>
            <a:fld id="{A3D8E5E1-458A-4652-94F5-044AD3B1B1FE}" type="slidenum">
              <a:rPr lang="en-US" smtClean="0"/>
              <a:pPr/>
              <a:t>47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This wonderful tool</a:t>
            </a:r>
            <a:r>
              <a:rPr lang="en-US" baseline="0" dirty="0" smtClean="0"/>
              <a:t> will help you create your process, divide the work, and determine who’s responsible for what. Always discuss the guidelines and responsibilities at the beginning of the project, so everyone will have the same expectations.</a:t>
            </a:r>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48</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streamlined or grew</a:t>
            </a:r>
            <a:r>
              <a:rPr lang="en-US" baseline="0" dirty="0" smtClean="0"/>
              <a:t> our process </a:t>
            </a:r>
            <a:r>
              <a:rPr lang="en-US" dirty="0" smtClean="0"/>
              <a:t>and iterated it until we were left with something productive. This process specifically fits each team member’s role and strengths throughout every project’s lifecycle</a:t>
            </a:r>
            <a:r>
              <a:rPr lang="en-US" sz="1200" kern="1200" dirty="0">
                <a:solidFill>
                  <a:schemeClr val="tx1"/>
                </a:solidFill>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A3D8E5E1-458A-4652-94F5-044AD3B1B1FE}" type="slidenum">
              <a:rPr lang="en-US" smtClean="0"/>
              <a:pPr/>
              <a:t>49</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dirty="0" smtClean="0"/>
              <a:t> Build</a:t>
            </a:r>
            <a:r>
              <a:rPr lang="en-US" baseline="0" dirty="0" smtClean="0"/>
              <a:t> good rapport among your team members.</a:t>
            </a:r>
          </a:p>
          <a:p>
            <a:pPr eaLnBrk="1" hangingPunct="1">
              <a:buFontTx/>
              <a:buChar char="•"/>
            </a:pPr>
            <a:r>
              <a:rPr lang="en-US" baseline="0" dirty="0" smtClean="0"/>
              <a:t> Make sure management stays involved, at least at a high level, and supports your work.</a:t>
            </a:r>
          </a:p>
          <a:p>
            <a:pPr eaLnBrk="1" hangingPunct="1">
              <a:buFontTx/>
              <a:buChar char="•"/>
            </a:pPr>
            <a:r>
              <a:rPr lang="en-US" dirty="0" smtClean="0"/>
              <a:t> </a:t>
            </a:r>
            <a:r>
              <a:rPr lang="en-US" dirty="0" smtClean="0"/>
              <a:t>I’m not sure what it says about me, but people say, “</a:t>
            </a:r>
            <a:r>
              <a:rPr lang="en-US" dirty="0" err="1" smtClean="0"/>
              <a:t>Ohh</a:t>
            </a:r>
            <a:r>
              <a:rPr lang="en-US" dirty="0" smtClean="0"/>
              <a:t>, Angela’s not going to be happy about this!” – it’s not about Angela; it’s about the product being usable by</a:t>
            </a:r>
            <a:r>
              <a:rPr lang="en-US" baseline="0" dirty="0" smtClean="0"/>
              <a:t> people </a:t>
            </a:r>
            <a:r>
              <a:rPr lang="en-US" dirty="0" smtClean="0"/>
              <a:t>so they can complete tasks on our sites</a:t>
            </a:r>
            <a:r>
              <a:rPr lang="en-US" baseline="0" dirty="0" smtClean="0"/>
              <a:t> and</a:t>
            </a:r>
            <a:r>
              <a:rPr lang="en-US" dirty="0" smtClean="0"/>
              <a:t> apps.</a:t>
            </a:r>
          </a:p>
          <a:p>
            <a:pPr eaLnBrk="1" hangingPunct="1">
              <a:buFontTx/>
              <a:buChar char="•"/>
            </a:pPr>
            <a:r>
              <a:rPr lang="en-US" dirty="0" smtClean="0"/>
              <a:t> On the other hand, if you have favor and pull with people in your organization, don’t hesitate to use it—use your powers for good.</a:t>
            </a:r>
          </a:p>
        </p:txBody>
      </p:sp>
      <p:sp>
        <p:nvSpPr>
          <p:cNvPr id="4" name="Slide Number Placeholder 3"/>
          <p:cNvSpPr>
            <a:spLocks noGrp="1"/>
          </p:cNvSpPr>
          <p:nvPr>
            <p:ph type="sldNum" sz="quarter" idx="10"/>
          </p:nvPr>
        </p:nvSpPr>
        <p:spPr/>
        <p:txBody>
          <a:bodyPr/>
          <a:lstStyle/>
          <a:p>
            <a:fld id="{A3D8E5E1-458A-4652-94F5-044AD3B1B1FE}" type="slidenum">
              <a:rPr lang="en-US" smtClean="0"/>
              <a:pPr/>
              <a:t>50</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we’re testing with people with disabilities on their devices, and we’re doing this in a unique way.</a:t>
            </a:r>
            <a:endParaRPr lang="en-US" dirty="0" smtClean="0"/>
          </a:p>
        </p:txBody>
      </p:sp>
      <p:sp>
        <p:nvSpPr>
          <p:cNvPr id="4" name="Slide Number Placeholder 3"/>
          <p:cNvSpPr>
            <a:spLocks noGrp="1"/>
          </p:cNvSpPr>
          <p:nvPr>
            <p:ph type="sldNum" sz="quarter" idx="10"/>
          </p:nvPr>
        </p:nvSpPr>
        <p:spPr/>
        <p:txBody>
          <a:bodyPr/>
          <a:lstStyle/>
          <a:p>
            <a:fld id="{A3D8E5E1-458A-4652-94F5-044AD3B1B1FE}" type="slidenum">
              <a:rPr lang="en-US" smtClean="0"/>
              <a:pPr/>
              <a:t>52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Since people see me as being the “accessibility person,” then</a:t>
            </a:r>
            <a:r>
              <a:rPr lang="en-US" baseline="0" dirty="0" smtClean="0"/>
              <a:t> I had to face the fact that they look to me for guidance in all areas of accessibility. They even expect that for products we don’t own or support.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Sometimes an accessibility consultant has to be a counselor, mediator, evangelist, educator, and a maverick (among other roles).</a:t>
            </a:r>
            <a:endParaRPr lang="en-US" dirty="0" smtClean="0"/>
          </a:p>
        </p:txBody>
      </p:sp>
      <p:sp>
        <p:nvSpPr>
          <p:cNvPr id="4" name="Slide Number Placeholder 3"/>
          <p:cNvSpPr>
            <a:spLocks noGrp="1"/>
          </p:cNvSpPr>
          <p:nvPr>
            <p:ph type="sldNum" sz="quarter" idx="10"/>
          </p:nvPr>
        </p:nvSpPr>
        <p:spPr/>
        <p:txBody>
          <a:bodyPr/>
          <a:lstStyle/>
          <a:p>
            <a:fld id="{A3D8E5E1-458A-4652-94F5-044AD3B1B1FE}" type="slidenum">
              <a:rPr lang="en-US" smtClean="0"/>
              <a:pPr/>
              <a:t>53</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How are you considering accessibility for higher </a:t>
            </a:r>
            <a:r>
              <a:rPr lang="en-US" sz="1200" kern="1200" dirty="0" err="1" smtClean="0">
                <a:solidFill>
                  <a:schemeClr val="tx1"/>
                </a:solidFill>
                <a:latin typeface="+mn-lt"/>
                <a:ea typeface="+mn-ea"/>
                <a:cs typeface="+mn-cs"/>
              </a:rPr>
              <a:t>ed</a:t>
            </a:r>
            <a:r>
              <a:rPr lang="en-US" sz="1200" kern="1200" dirty="0" smtClean="0">
                <a:solidFill>
                  <a:schemeClr val="tx1"/>
                </a:solidFill>
                <a:latin typeface="+mn-lt"/>
                <a:ea typeface="+mn-ea"/>
                <a:cs typeface="+mn-cs"/>
              </a:rPr>
              <a:t> websites? Older students; students with disabilities; students who aren't native English speakers?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How can you apply a similar approach and process?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Consider what is appropriate given your project’s size, frequency of updates, your workload.</a:t>
            </a:r>
            <a:endParaRPr lang="en-US" dirty="0" smtClean="0"/>
          </a:p>
        </p:txBody>
      </p:sp>
      <p:sp>
        <p:nvSpPr>
          <p:cNvPr id="4" name="Slide Number Placeholder 3"/>
          <p:cNvSpPr>
            <a:spLocks noGrp="1"/>
          </p:cNvSpPr>
          <p:nvPr>
            <p:ph type="sldNum" sz="quarter" idx="10"/>
          </p:nvPr>
        </p:nvSpPr>
        <p:spPr/>
        <p:txBody>
          <a:bodyPr/>
          <a:lstStyle/>
          <a:p>
            <a:fld id="{A3D8E5E1-458A-4652-94F5-044AD3B1B1FE}" type="slidenum">
              <a:rPr lang="en-US" smtClean="0"/>
              <a:pPr/>
              <a:t>54</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Organize</a:t>
            </a:r>
            <a:r>
              <a:rPr lang="en-US" baseline="0" dirty="0" smtClean="0"/>
              <a:t> team-building activities. Combat rivalries by sharing what you have in common. Have brown </a:t>
            </a:r>
            <a:r>
              <a:rPr lang="en-US" baseline="0" dirty="0" smtClean="0"/>
              <a:t>bag lunch events </a:t>
            </a:r>
            <a:r>
              <a:rPr lang="en-US" baseline="0" dirty="0" smtClean="0"/>
              <a:t>where you talk about a particular topic—work related or not. Make sure everyone who wants to talk is heard, whether or not you agree with them.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If people see you as being the “accessibility person,” then</a:t>
            </a:r>
            <a:r>
              <a:rPr lang="en-US" baseline="0" dirty="0" smtClean="0"/>
              <a:t> you have to face the fact that they look to you for guidance in all areas of accessibility.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Sometimes an accessibility consultant has to be a counselor, evangelist, educator, and a maverick (among other roles).</a:t>
            </a:r>
            <a:endParaRPr lang="en-US" dirty="0" smtClean="0"/>
          </a:p>
        </p:txBody>
      </p:sp>
      <p:sp>
        <p:nvSpPr>
          <p:cNvPr id="4" name="Slide Number Placeholder 3"/>
          <p:cNvSpPr>
            <a:spLocks noGrp="1"/>
          </p:cNvSpPr>
          <p:nvPr>
            <p:ph type="sldNum" sz="quarter" idx="10"/>
          </p:nvPr>
        </p:nvSpPr>
        <p:spPr/>
        <p:txBody>
          <a:bodyPr/>
          <a:lstStyle/>
          <a:p>
            <a:fld id="{A3D8E5E1-458A-4652-94F5-044AD3B1B1FE}" type="slidenum">
              <a:rPr lang="en-US" smtClean="0"/>
              <a:pPr/>
              <a:t>56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He called</a:t>
            </a:r>
            <a:r>
              <a:rPr lang="en-US" baseline="0" dirty="0" smtClean="0"/>
              <a:t> me at 6 AM!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He called me “Angie”!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We don’t walk on water, and too often, people view accessibility folks as being know-it-alls who look down on others for not understanding accessibility—and treating them like idiots.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Be patient with the </a:t>
            </a:r>
            <a:r>
              <a:rPr lang="en-US" baseline="0" dirty="0" err="1" smtClean="0"/>
              <a:t>Jaynes</a:t>
            </a:r>
            <a:r>
              <a:rPr lang="en-US" baseline="0" dirty="0" smtClean="0"/>
              <a:t> of the world, and be willing to educate and edify your team members.</a:t>
            </a:r>
            <a:endParaRPr lang="en-US" dirty="0" smtClean="0"/>
          </a:p>
        </p:txBody>
      </p:sp>
      <p:sp>
        <p:nvSpPr>
          <p:cNvPr id="4" name="Slide Number Placeholder 3"/>
          <p:cNvSpPr>
            <a:spLocks noGrp="1"/>
          </p:cNvSpPr>
          <p:nvPr>
            <p:ph type="sldNum" sz="quarter" idx="10"/>
          </p:nvPr>
        </p:nvSpPr>
        <p:spPr/>
        <p:txBody>
          <a:bodyPr/>
          <a:lstStyle/>
          <a:p>
            <a:fld id="{A3D8E5E1-458A-4652-94F5-044AD3B1B1FE}" type="slidenum">
              <a:rPr lang="en-US" smtClean="0"/>
              <a:pPr/>
              <a:t>58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A3D8E5E1-458A-4652-94F5-044AD3B1B1FE}" type="slidenum">
              <a:rPr lang="en-US" smtClean="0"/>
              <a:pPr/>
              <a:t>59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 she’s</a:t>
            </a:r>
            <a:r>
              <a:rPr lang="en-US" baseline="0" dirty="0" smtClean="0"/>
              <a:t> a bit high strung, but she writes some profound things every once in a while.</a:t>
            </a:r>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8E5E1-458A-4652-94F5-044AD3B1B1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6BDB008A-EDF5-4C53-858F-436DB8E8DB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#RoleBasedA11y | @AccessForAll | #PSUweb2013</a:t>
            </a:r>
            <a:endParaRPr lang="en-US" dirty="0"/>
          </a:p>
        </p:txBody>
      </p:sp>
      <p:sp>
        <p:nvSpPr>
          <p:cNvPr id="6" name="Slide Number Placeholder 5"/>
          <p:cNvSpPr>
            <a:spLocks noGrp="1"/>
          </p:cNvSpPr>
          <p:nvPr>
            <p:ph type="sldNum" sz="quarter" idx="12"/>
          </p:nvPr>
        </p:nvSpPr>
        <p:spPr/>
        <p:txBody>
          <a:bodyPr/>
          <a:lstStyle/>
          <a:p>
            <a:fld id="{6BDB008A-EDF5-4C53-858F-436DB8E8DB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#RoleBasedA11y | @AccessForAll | #PSUweb2013</a:t>
            </a:r>
            <a:endParaRPr lang="en-US" dirty="0"/>
          </a:p>
        </p:txBody>
      </p:sp>
      <p:sp>
        <p:nvSpPr>
          <p:cNvPr id="6" name="Slide Number Placeholder 5"/>
          <p:cNvSpPr>
            <a:spLocks noGrp="1"/>
          </p:cNvSpPr>
          <p:nvPr>
            <p:ph type="sldNum" sz="quarter" idx="12"/>
          </p:nvPr>
        </p:nvSpPr>
        <p:spPr/>
        <p:txBody>
          <a:bodyPr/>
          <a:lstStyle/>
          <a:p>
            <a:fld id="{6BDB008A-EDF5-4C53-858F-436DB8E8DB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356350"/>
            <a:ext cx="7543800" cy="365125"/>
          </a:xfrm>
        </p:spPr>
        <p:txBody>
          <a:bodyPr/>
          <a:lstStyle>
            <a:lvl1pPr algn="l">
              <a:defRPr b="1">
                <a:solidFill>
                  <a:schemeClr val="tx1"/>
                </a:solidFill>
                <a:latin typeface="Verdana" pitchFamily="34" charset="0"/>
              </a:defRPr>
            </a:lvl1pPr>
          </a:lstStyle>
          <a:p>
            <a:r>
              <a:rPr lang="en-US" dirty="0" smtClean="0"/>
              <a:t>#RoleBasedA11y | @AccessForAll | #PSUweb2013</a:t>
            </a:r>
            <a:endParaRPr lang="en-US" dirty="0"/>
          </a:p>
        </p:txBody>
      </p:sp>
      <p:sp>
        <p:nvSpPr>
          <p:cNvPr id="6" name="Slide Number Placeholder 5"/>
          <p:cNvSpPr>
            <a:spLocks noGrp="1"/>
          </p:cNvSpPr>
          <p:nvPr>
            <p:ph type="sldNum" sz="quarter" idx="12"/>
          </p:nvPr>
        </p:nvSpPr>
        <p:spPr>
          <a:xfrm>
            <a:off x="8153400" y="6356350"/>
            <a:ext cx="533400" cy="365125"/>
          </a:xfrm>
        </p:spPr>
        <p:txBody>
          <a:bodyPr/>
          <a:lstStyle>
            <a:lvl1pPr>
              <a:defRPr b="1">
                <a:solidFill>
                  <a:schemeClr val="tx1"/>
                </a:solidFill>
                <a:latin typeface="Verdana" pitchFamily="34" charset="0"/>
              </a:defRPr>
            </a:lvl1pPr>
          </a:lstStyle>
          <a:p>
            <a:fld id="{6BDB008A-EDF5-4C53-858F-436DB8E8DB8A}" type="slidenum">
              <a:rPr lang="en-US" smtClean="0"/>
              <a:pPr/>
              <a:t>‹#›</a:t>
            </a:fld>
            <a:endParaRPr lang="en-US" dirty="0"/>
          </a:p>
        </p:txBody>
      </p:sp>
      <p:pic>
        <p:nvPicPr>
          <p:cNvPr id="7" name="Picture 7"/>
          <p:cNvPicPr>
            <a:picLocks noChangeAspect="1"/>
          </p:cNvPicPr>
          <p:nvPr userDrawn="1"/>
        </p:nvPicPr>
        <p:blipFill>
          <a:blip r:embed="rId2"/>
          <a:srcRect/>
          <a:stretch>
            <a:fillRect/>
          </a:stretch>
        </p:blipFill>
        <p:spPr bwMode="auto">
          <a:xfrm>
            <a:off x="444500" y="609600"/>
            <a:ext cx="638969" cy="5334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#RoleBasedA11y | @AccessForAll | #PSUweb2013</a:t>
            </a:r>
            <a:endParaRPr lang="en-US" dirty="0"/>
          </a:p>
        </p:txBody>
      </p:sp>
      <p:sp>
        <p:nvSpPr>
          <p:cNvPr id="6" name="Slide Number Placeholder 5"/>
          <p:cNvSpPr>
            <a:spLocks noGrp="1"/>
          </p:cNvSpPr>
          <p:nvPr>
            <p:ph type="sldNum" sz="quarter" idx="12"/>
          </p:nvPr>
        </p:nvSpPr>
        <p:spPr/>
        <p:txBody>
          <a:bodyPr/>
          <a:lstStyle/>
          <a:p>
            <a:fld id="{6BDB008A-EDF5-4C53-858F-436DB8E8DB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#RoleBasedA11y | @AccessForAll | #PSUweb2013</a:t>
            </a:r>
            <a:endParaRPr lang="en-US" dirty="0"/>
          </a:p>
        </p:txBody>
      </p:sp>
      <p:sp>
        <p:nvSpPr>
          <p:cNvPr id="9" name="Slide Number Placeholder 8"/>
          <p:cNvSpPr>
            <a:spLocks noGrp="1"/>
          </p:cNvSpPr>
          <p:nvPr>
            <p:ph type="sldNum" sz="quarter" idx="12"/>
          </p:nvPr>
        </p:nvSpPr>
        <p:spPr/>
        <p:txBody>
          <a:bodyPr/>
          <a:lstStyle/>
          <a:p>
            <a:fld id="{6BDB008A-EDF5-4C53-858F-436DB8E8DB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295400" y="274638"/>
            <a:ext cx="7391400" cy="11430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381000" y="1600200"/>
            <a:ext cx="434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4"/>
          </p:nvPr>
        </p:nvSpPr>
        <p:spPr>
          <a:xfrm>
            <a:off x="4876800" y="1600200"/>
            <a:ext cx="3810000" cy="4572000"/>
          </a:xfrm>
        </p:spPr>
        <p:txBody>
          <a:bodyPr/>
          <a:lstStyle/>
          <a:p>
            <a:endParaRPr lang="en-US"/>
          </a:p>
        </p:txBody>
      </p:sp>
      <p:sp>
        <p:nvSpPr>
          <p:cNvPr id="11" name="Footer Placeholder 4"/>
          <p:cNvSpPr>
            <a:spLocks noGrp="1"/>
          </p:cNvSpPr>
          <p:nvPr>
            <p:ph type="ftr" sz="quarter" idx="11"/>
          </p:nvPr>
        </p:nvSpPr>
        <p:spPr>
          <a:xfrm>
            <a:off x="457200" y="6356350"/>
            <a:ext cx="7543800" cy="365125"/>
          </a:xfrm>
        </p:spPr>
        <p:txBody>
          <a:bodyPr/>
          <a:lstStyle>
            <a:lvl1pPr algn="l">
              <a:defRPr b="1">
                <a:solidFill>
                  <a:schemeClr val="tx1"/>
                </a:solidFill>
                <a:latin typeface="Verdana" pitchFamily="34" charset="0"/>
              </a:defRPr>
            </a:lvl1pPr>
          </a:lstStyle>
          <a:p>
            <a:r>
              <a:rPr lang="en-US" dirty="0" smtClean="0"/>
              <a:t>#RoleBasedA11y | @AccessForAll | #PSUweb2013</a:t>
            </a:r>
            <a:endParaRPr lang="en-US" dirty="0"/>
          </a:p>
        </p:txBody>
      </p:sp>
      <p:sp>
        <p:nvSpPr>
          <p:cNvPr id="12" name="Slide Number Placeholder 5"/>
          <p:cNvSpPr>
            <a:spLocks noGrp="1"/>
          </p:cNvSpPr>
          <p:nvPr>
            <p:ph type="sldNum" sz="quarter" idx="12"/>
          </p:nvPr>
        </p:nvSpPr>
        <p:spPr>
          <a:xfrm>
            <a:off x="8153400" y="6356350"/>
            <a:ext cx="533400" cy="365125"/>
          </a:xfrm>
        </p:spPr>
        <p:txBody>
          <a:bodyPr/>
          <a:lstStyle>
            <a:lvl1pPr>
              <a:defRPr b="1">
                <a:solidFill>
                  <a:schemeClr val="tx1"/>
                </a:solidFill>
                <a:latin typeface="Verdana" pitchFamily="34" charset="0"/>
              </a:defRPr>
            </a:lvl1pPr>
          </a:lstStyle>
          <a:p>
            <a:fld id="{6BDB008A-EDF5-4C53-858F-436DB8E8DB8A}" type="slidenum">
              <a:rPr lang="en-US" smtClean="0"/>
              <a:pPr/>
              <a:t>‹#›</a:t>
            </a:fld>
            <a:endParaRPr lang="en-US" dirty="0"/>
          </a:p>
        </p:txBody>
      </p:sp>
      <p:pic>
        <p:nvPicPr>
          <p:cNvPr id="13" name="Picture 7"/>
          <p:cNvPicPr>
            <a:picLocks noChangeAspect="1"/>
          </p:cNvPicPr>
          <p:nvPr userDrawn="1"/>
        </p:nvPicPr>
        <p:blipFill>
          <a:blip r:embed="rId2"/>
          <a:srcRect/>
          <a:stretch>
            <a:fillRect/>
          </a:stretch>
        </p:blipFill>
        <p:spPr bwMode="auto">
          <a:xfrm>
            <a:off x="444500" y="609600"/>
            <a:ext cx="638969" cy="5334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57200" y="6356350"/>
            <a:ext cx="7543800" cy="365125"/>
          </a:xfrm>
        </p:spPr>
        <p:txBody>
          <a:bodyPr/>
          <a:lstStyle>
            <a:lvl1pPr algn="l">
              <a:defRPr b="1">
                <a:solidFill>
                  <a:schemeClr val="tx1"/>
                </a:solidFill>
                <a:latin typeface="Verdana" pitchFamily="34" charset="0"/>
              </a:defRPr>
            </a:lvl1p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a:xfrm>
            <a:off x="8153400" y="6356350"/>
            <a:ext cx="533400" cy="365125"/>
          </a:xfrm>
        </p:spPr>
        <p:txBody>
          <a:bodyPr/>
          <a:lstStyle>
            <a:lvl1pPr>
              <a:defRPr b="1">
                <a:solidFill>
                  <a:schemeClr val="tx1"/>
                </a:solidFill>
                <a:latin typeface="Verdana" pitchFamily="34" charset="0"/>
              </a:defRPr>
            </a:lvl1pPr>
          </a:lstStyle>
          <a:p>
            <a:fld id="{6BDB008A-EDF5-4C53-858F-436DB8E8DB8A}" type="slidenum">
              <a:rPr lang="en-US" smtClean="0"/>
              <a:pPr/>
              <a:t>‹#›</a:t>
            </a:fld>
            <a:endParaRPr lang="en-US" dirty="0"/>
          </a:p>
        </p:txBody>
      </p:sp>
      <p:pic>
        <p:nvPicPr>
          <p:cNvPr id="7" name="Picture 7"/>
          <p:cNvPicPr>
            <a:picLocks noChangeAspect="1"/>
          </p:cNvPicPr>
          <p:nvPr userDrawn="1"/>
        </p:nvPicPr>
        <p:blipFill>
          <a:blip r:embed="rId2"/>
          <a:srcRect/>
          <a:stretch>
            <a:fillRect/>
          </a:stretch>
        </p:blipFill>
        <p:spPr bwMode="auto">
          <a:xfrm>
            <a:off x="444500" y="609600"/>
            <a:ext cx="638969" cy="5334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#RoleBasedA11y | @AccessForAll | #PSUweb2013</a:t>
            </a:r>
            <a:endParaRPr lang="en-US" dirty="0"/>
          </a:p>
        </p:txBody>
      </p:sp>
      <p:sp>
        <p:nvSpPr>
          <p:cNvPr id="7" name="Slide Number Placeholder 6"/>
          <p:cNvSpPr>
            <a:spLocks noGrp="1"/>
          </p:cNvSpPr>
          <p:nvPr>
            <p:ph type="sldNum" sz="quarter" idx="12"/>
          </p:nvPr>
        </p:nvSpPr>
        <p:spPr/>
        <p:txBody>
          <a:bodyPr/>
          <a:lstStyle/>
          <a:p>
            <a:fld id="{6BDB008A-EDF5-4C53-858F-436DB8E8DB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#RoleBasedA11y | @AccessForAll | #PSUweb2013</a:t>
            </a:r>
            <a:endParaRPr lang="en-US" dirty="0"/>
          </a:p>
        </p:txBody>
      </p:sp>
      <p:sp>
        <p:nvSpPr>
          <p:cNvPr id="7" name="Slide Number Placeholder 6"/>
          <p:cNvSpPr>
            <a:spLocks noGrp="1"/>
          </p:cNvSpPr>
          <p:nvPr>
            <p:ph type="sldNum" sz="quarter" idx="12"/>
          </p:nvPr>
        </p:nvSpPr>
        <p:spPr/>
        <p:txBody>
          <a:bodyPr/>
          <a:lstStyle/>
          <a:p>
            <a:fld id="{6BDB008A-EDF5-4C53-858F-436DB8E8DB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#RoleBasedA11y | @AccessForAll | #PSUweb2013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B008A-EDF5-4C53-858F-436DB8E8DB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0"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slideshare.net/AccessForAll" TargetMode="External"/><Relationship Id="rId2" Type="http://schemas.openxmlformats.org/officeDocument/2006/relationships/hyperlink" Target="http://twitter.com/AccessForAll" TargetMode="Externa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mailto:ange@angelahooker.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slideshare.net/carologic/empower-yourself-negotiate-for-the-user-14843321"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et-boew.github.io/wet-boew/demos/arb-rra/arb-rra-eng.html"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w3.org/TR/mobile-bp/" TargetMode="External"/><Relationship Id="rId2" Type="http://schemas.openxmlformats.org/officeDocument/2006/relationships/hyperlink" Target="http://www.w3.org/TR/UNDERSTANDING-WCAG20/" TargetMode="External"/><Relationship Id="rId1" Type="http://schemas.openxmlformats.org/officeDocument/2006/relationships/slideLayout" Target="../slideLayouts/slideLayout2.xml"/><Relationship Id="rId6" Type="http://schemas.openxmlformats.org/officeDocument/2006/relationships/hyperlink" Target="http://developer.apple.com/library/ios/#documentation/UserExperience/Conceptual/iPhoneAccessibility/Accessibility_on_iPhone/Accessibility_on_iPhone.html" TargetMode="External"/><Relationship Id="rId5" Type="http://schemas.openxmlformats.org/officeDocument/2006/relationships/hyperlink" Target="http://transition.fcc.gov/cgb/dro/cvaa.html" TargetMode="External"/><Relationship Id="rId4" Type="http://schemas.openxmlformats.org/officeDocument/2006/relationships/hyperlink" Target="http://www.w3.org/TR/ATAG20/"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et-boew.github.io/wet-boew/demos/arb-rra/arb-rra-eng.html" TargetMode="External"/><Relationship Id="rId2" Type="http://schemas.openxmlformats.org/officeDocument/2006/relationships/hyperlink" Target="http://www.tbs-sct.gc.ca/ws-nw/wa-aw/wet-boew/index-eng.asp" TargetMode="External"/><Relationship Id="rId1" Type="http://schemas.openxmlformats.org/officeDocument/2006/relationships/slideLayout" Target="../slideLayouts/slideLayout2.xml"/><Relationship Id="rId6" Type="http://schemas.openxmlformats.org/officeDocument/2006/relationships/hyperlink" Target="http://www.a11ybuzz.com/" TargetMode="External"/><Relationship Id="rId5" Type="http://schemas.openxmlformats.org/officeDocument/2006/relationships/hyperlink" Target="http://www.bbc.co.uk/guidelines/futuremedia/accessibility/" TargetMode="External"/><Relationship Id="rId4" Type="http://schemas.openxmlformats.org/officeDocument/2006/relationships/hyperlink" Target="http://webaim.org/articles/pour/"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assistiveware.com/user-videos" TargetMode="External"/><Relationship Id="rId3" Type="http://schemas.openxmlformats.org/officeDocument/2006/relationships/hyperlink" Target="http://webaim.org/articles/motor/" TargetMode="External"/><Relationship Id="rId7" Type="http://schemas.openxmlformats.org/officeDocument/2006/relationships/hyperlink" Target="http://www.atia.org/i4a/pages/index.cfm?pageid=3859" TargetMode="External"/><Relationship Id="rId2" Type="http://schemas.openxmlformats.org/officeDocument/2006/relationships/hyperlink" Target="http://webaim.org/articles/cognitive/" TargetMode="External"/><Relationship Id="rId1" Type="http://schemas.openxmlformats.org/officeDocument/2006/relationships/slideLayout" Target="../slideLayouts/slideLayout2.xml"/><Relationship Id="rId6" Type="http://schemas.openxmlformats.org/officeDocument/2006/relationships/hyperlink" Target="http://www.w3.org/WAI/older-users/Overview.php" TargetMode="External"/><Relationship Id="rId5" Type="http://schemas.openxmlformats.org/officeDocument/2006/relationships/hyperlink" Target="http://webaim.org/articles/seizure/" TargetMode="External"/><Relationship Id="rId4" Type="http://schemas.openxmlformats.org/officeDocument/2006/relationships/hyperlink" Target="http://webaim.org/articles/auditory/" TargetMode="External"/><Relationship Id="rId9" Type="http://schemas.openxmlformats.org/officeDocument/2006/relationships/hyperlink" Target="http://www.dundee.ac.uk/ics/services/web/accessibility/howassistivetechnologyworksvideodemonstratio/"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spotlessinteractive.com/articles/accessibility/accessibility-for-project-managers.php" TargetMode="External"/><Relationship Id="rId2" Type="http://schemas.openxmlformats.org/officeDocument/2006/relationships/hyperlink" Target="http://www.slideshare.net/AccessibiliteWeb/integrating-accessibility-in-the-organizations-web-development-lifecycle" TargetMode="External"/><Relationship Id="rId1" Type="http://schemas.openxmlformats.org/officeDocument/2006/relationships/slideLayout" Target="../slideLayouts/slideLayout2.xml"/><Relationship Id="rId5" Type="http://schemas.openxmlformats.org/officeDocument/2006/relationships/hyperlink" Target="http://www.cli.nsw.edu.au/optionkeys/guidelines/plan.htm" TargetMode="External"/><Relationship Id="rId4" Type="http://schemas.openxmlformats.org/officeDocument/2006/relationships/hyperlink" Target="http://www.slideshare.net/karlgroves/managing-accessibility-compliance"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uiaccess.com/JustAsk/index.html" TargetMode="External"/><Relationship Id="rId2" Type="http://schemas.openxmlformats.org/officeDocument/2006/relationships/hyperlink" Target="http://wet-boew.github.com/wet-boew/demos/arb-rra/arb-rra-planAccess-eng.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www.webcredible.co.uk/user-friendly-resources/web-usability/web-content.shtml" TargetMode="External"/><Relationship Id="rId2" Type="http://schemas.openxmlformats.org/officeDocument/2006/relationships/hyperlink" Target="http://www.4syllables.com.au/2010/09/accessibility-web-writers-part-1/" TargetMode="External"/><Relationship Id="rId1" Type="http://schemas.openxmlformats.org/officeDocument/2006/relationships/slideLayout" Target="../slideLayouts/slideLayout2.xml"/><Relationship Id="rId6" Type="http://schemas.openxmlformats.org/officeDocument/2006/relationships/hyperlink" Target="Plain%20Language%20Checklist:%20http:/www.plainlanguage.gov/howto/quickreference/checklist.cfm" TargetMode="External"/><Relationship Id="rId5" Type="http://schemas.openxmlformats.org/officeDocument/2006/relationships/hyperlink" Target="http://www.slideshare.net/whitneyq/plain-language-accessibility-for-conte" TargetMode="External"/><Relationship Id="rId4" Type="http://schemas.openxmlformats.org/officeDocument/2006/relationships/hyperlink" Target="http://www.slideshare.net/AccessForAll/make-it-plain-accessbility-and-usability-through-plain-language"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uiaccess.com/JustAsk/index.html" TargetMode="External"/><Relationship Id="rId7" Type="http://schemas.openxmlformats.org/officeDocument/2006/relationships/hyperlink" Target="http://trace.wisc.edu/peat/" TargetMode="External"/><Relationship Id="rId2" Type="http://schemas.openxmlformats.org/officeDocument/2006/relationships/hyperlink" Target="http://webaim.org/resources/designers/" TargetMode="External"/><Relationship Id="rId1" Type="http://schemas.openxmlformats.org/officeDocument/2006/relationships/slideLayout" Target="../slideLayouts/slideLayout2.xml"/><Relationship Id="rId6" Type="http://schemas.openxmlformats.org/officeDocument/2006/relationships/hyperlink" Target="http://gmazzocato.altervista.org/colorwheel/wheel.php" TargetMode="External"/><Relationship Id="rId5" Type="http://schemas.openxmlformats.org/officeDocument/2006/relationships/hyperlink" Target="http://webaim.org/resources/contrastchecker" TargetMode="External"/><Relationship Id="rId4" Type="http://schemas.openxmlformats.org/officeDocument/2006/relationships/hyperlink" Target="http://webaim.org/articles/design/"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accessify.com/tools-and-wizards/" TargetMode="External"/><Relationship Id="rId7" Type="http://schemas.openxmlformats.org/officeDocument/2006/relationships/hyperlink" Target="http://webaim.org/articles/gonewild/" TargetMode="External"/><Relationship Id="rId2" Type="http://schemas.openxmlformats.org/officeDocument/2006/relationships/hyperlink" Target="http://www.bbc.co.uk/programmes/p007trgm/clips" TargetMode="External"/><Relationship Id="rId1" Type="http://schemas.openxmlformats.org/officeDocument/2006/relationships/slideLayout" Target="../slideLayouts/slideLayout2.xml"/><Relationship Id="rId6" Type="http://schemas.openxmlformats.org/officeDocument/2006/relationships/hyperlink" Target="http://webaim.org/standards/wcag/checklist" TargetMode="External"/><Relationship Id="rId5" Type="http://schemas.openxmlformats.org/officeDocument/2006/relationships/hyperlink" Target="http://getfirebug.com/" TargetMode="External"/><Relationship Id="rId4" Type="http://schemas.openxmlformats.org/officeDocument/2006/relationships/hyperlink" Target="http://chrispederick.com/work/web-developer/"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addons.mozilla.org/en-US/firefox/addon/juicy-studio-accessibility-too/" TargetMode="External"/><Relationship Id="rId2" Type="http://schemas.openxmlformats.org/officeDocument/2006/relationships/hyperlink" Target="http://www.w3.org/TR/mobile-bp/" TargetMode="External"/><Relationship Id="rId1" Type="http://schemas.openxmlformats.org/officeDocument/2006/relationships/slideLayout" Target="../slideLayouts/slideLayout2.xml"/><Relationship Id="rId6" Type="http://schemas.openxmlformats.org/officeDocument/2006/relationships/hyperlink" Target="http://jimthatcher.com/favelets/index.htm" TargetMode="External"/><Relationship Id="rId5" Type="http://schemas.openxmlformats.org/officeDocument/2006/relationships/hyperlink" Target="http://wave.webaim.org/toolbar/" TargetMode="External"/><Relationship Id="rId4" Type="http://schemas.openxmlformats.org/officeDocument/2006/relationships/hyperlink" Target="http://achecker.ca/"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w3.org/WAI/eval/Overview.html" TargetMode="External"/><Relationship Id="rId7" Type="http://schemas.openxmlformats.org/officeDocument/2006/relationships/hyperlink" Target="http://chrispederick.com/work/web-developer/" TargetMode="External"/><Relationship Id="rId2" Type="http://schemas.openxmlformats.org/officeDocument/2006/relationships/hyperlink" Target="http://www.w3.org/WAI/eval/template" TargetMode="External"/><Relationship Id="rId1" Type="http://schemas.openxmlformats.org/officeDocument/2006/relationships/slideLayout" Target="../slideLayouts/slideLayout2.xml"/><Relationship Id="rId6" Type="http://schemas.openxmlformats.org/officeDocument/2006/relationships/hyperlink" Target="http://colorfilter.wickline.org/" TargetMode="External"/><Relationship Id="rId5" Type="http://schemas.openxmlformats.org/officeDocument/2006/relationships/hyperlink" Target="http://webaim.org/standards/wcag/checklist" TargetMode="External"/><Relationship Id="rId4" Type="http://schemas.openxmlformats.org/officeDocument/2006/relationships/hyperlink" Target="http://webaim.org/articles/#evaluation"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jimthatcher.com/favelets/index.htm" TargetMode="External"/><Relationship Id="rId2" Type="http://schemas.openxmlformats.org/officeDocument/2006/relationships/hyperlink" Target="http://getfirebug.com/" TargetMode="External"/><Relationship Id="rId1" Type="http://schemas.openxmlformats.org/officeDocument/2006/relationships/slideLayout" Target="../slideLayouts/slideLayout2.xml"/><Relationship Id="rId5" Type="http://schemas.openxmlformats.org/officeDocument/2006/relationships/hyperlink" Target="http://www.w3.org/WAI/eval/Overview.html" TargetMode="External"/><Relationship Id="rId4" Type="http://schemas.openxmlformats.org/officeDocument/2006/relationships/hyperlink" Target="http://trace.wisc.edu/peat/"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spotlessinteractive.com/articles/accessibility/screen-reader-test-plan.php" TargetMode="External"/><Relationship Id="rId2" Type="http://schemas.openxmlformats.org/officeDocument/2006/relationships/hyperlink" Target="http://coi.gov.uk/guidance.php?page=134" TargetMode="External"/><Relationship Id="rId1" Type="http://schemas.openxmlformats.org/officeDocument/2006/relationships/slideLayout" Target="../slideLayouts/slideLayout2.xml"/><Relationship Id="rId5" Type="http://schemas.openxmlformats.org/officeDocument/2006/relationships/hyperlink" Target="http://webaim.org/articles/gonewild/" TargetMode="External"/><Relationship Id="rId4" Type="http://schemas.openxmlformats.org/officeDocument/2006/relationships/hyperlink" Target="http://www.marcozehe.de/articles/how-to-use-nvda-and-firefox-to-test-your-web-pages-for-accessibility/"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uiaccess.com/accessucd/ut_conduct.html" TargetMode="External"/><Relationship Id="rId2" Type="http://schemas.openxmlformats.org/officeDocument/2006/relationships/hyperlink" Target="http://www.uiaccess.com/accessucd/ut.html" TargetMode="External"/><Relationship Id="rId1" Type="http://schemas.openxmlformats.org/officeDocument/2006/relationships/slideLayout" Target="../slideLayouts/slideLayout2.xml"/><Relationship Id="rId4" Type="http://schemas.openxmlformats.org/officeDocument/2006/relationships/hyperlink" Target="http://www.slideshare.net/kwahlbin/usability-testing-for-people-wdisabilities"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ilto:ange@angelahooker.com" TargetMode="External"/><Relationship Id="rId2" Type="http://schemas.openxmlformats.org/officeDocument/2006/relationships/hyperlink" Target="http://twitter.com/AccessForAll" TargetMode="Externa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219200"/>
            <a:ext cx="5867400" cy="2743200"/>
          </a:xfrm>
        </p:spPr>
        <p:txBody>
          <a:bodyPr>
            <a:noAutofit/>
          </a:bodyPr>
          <a:lstStyle/>
          <a:p>
            <a:pPr algn="l"/>
            <a:r>
              <a:rPr lang="en-US" dirty="0" smtClean="0"/>
              <a:t>Know Your Role: </a:t>
            </a:r>
            <a:r>
              <a:rPr lang="en-US" dirty="0" smtClean="0">
                <a:solidFill>
                  <a:srgbClr val="C00000"/>
                </a:solidFill>
              </a:rPr>
              <a:t>Building in Accessibility Throughout Your Projects' Lifecycle</a:t>
            </a:r>
            <a:endParaRPr lang="en-US" dirty="0">
              <a:solidFill>
                <a:srgbClr val="C00000"/>
              </a:solidFill>
            </a:endParaRPr>
          </a:p>
        </p:txBody>
      </p:sp>
      <p:sp>
        <p:nvSpPr>
          <p:cNvPr id="3" name="Subtitle 2"/>
          <p:cNvSpPr>
            <a:spLocks noGrp="1"/>
          </p:cNvSpPr>
          <p:nvPr>
            <p:ph type="subTitle" idx="1"/>
          </p:nvPr>
        </p:nvSpPr>
        <p:spPr>
          <a:xfrm>
            <a:off x="381000" y="4495800"/>
            <a:ext cx="8305800" cy="1752600"/>
          </a:xfrm>
        </p:spPr>
        <p:txBody>
          <a:bodyPr>
            <a:normAutofit/>
          </a:bodyPr>
          <a:lstStyle/>
          <a:p>
            <a:pPr algn="r"/>
            <a:r>
              <a:rPr lang="en-US" b="1" dirty="0" smtClean="0">
                <a:solidFill>
                  <a:srgbClr val="C00000"/>
                </a:solidFill>
              </a:rPr>
              <a:t>Angela M. Hooker</a:t>
            </a:r>
          </a:p>
          <a:p>
            <a:pPr algn="r"/>
            <a:r>
              <a:rPr lang="en-US" dirty="0" smtClean="0">
                <a:solidFill>
                  <a:schemeClr val="tx1"/>
                </a:solidFill>
              </a:rPr>
              <a:t>#</a:t>
            </a:r>
            <a:r>
              <a:rPr lang="en-US" dirty="0" smtClean="0">
                <a:solidFill>
                  <a:srgbClr val="C00000"/>
                </a:solidFill>
              </a:rPr>
              <a:t>RoleBasedA11y</a:t>
            </a:r>
            <a:r>
              <a:rPr lang="en-US" dirty="0" smtClean="0">
                <a:solidFill>
                  <a:schemeClr val="tx1"/>
                </a:solidFill>
              </a:rPr>
              <a:t>                               </a:t>
            </a:r>
            <a:r>
              <a:rPr lang="en-US" dirty="0" smtClean="0">
                <a:solidFill>
                  <a:srgbClr val="C00000"/>
                </a:solidFill>
              </a:rPr>
              <a:t>@</a:t>
            </a:r>
            <a:r>
              <a:rPr lang="en-US" dirty="0" smtClean="0">
                <a:solidFill>
                  <a:schemeClr val="tx1"/>
                </a:solidFill>
              </a:rPr>
              <a:t>AccessForAll</a:t>
            </a:r>
          </a:p>
          <a:p>
            <a:pPr algn="r"/>
            <a:r>
              <a:rPr lang="en-US" dirty="0" smtClean="0">
                <a:solidFill>
                  <a:schemeClr val="tx1"/>
                </a:solidFill>
              </a:rPr>
              <a:t>#</a:t>
            </a:r>
            <a:r>
              <a:rPr lang="en-US" dirty="0" smtClean="0">
                <a:solidFill>
                  <a:srgbClr val="C00000"/>
                </a:solidFill>
              </a:rPr>
              <a:t>PSUweb2013                             angela</a:t>
            </a:r>
            <a:r>
              <a:rPr lang="en-US" dirty="0" smtClean="0">
                <a:solidFill>
                  <a:schemeClr val="tx1"/>
                </a:solidFill>
              </a:rPr>
              <a:t>hooker.com</a:t>
            </a:r>
            <a:endParaRPr lang="en-US" dirty="0">
              <a:solidFill>
                <a:schemeClr val="tx1"/>
              </a:solidFill>
            </a:endParaRPr>
          </a:p>
        </p:txBody>
      </p:sp>
      <p:pic>
        <p:nvPicPr>
          <p:cNvPr id="4" name="Picture 5" descr="AMH logo"/>
          <p:cNvPicPr>
            <a:picLocks noChangeAspect="1"/>
          </p:cNvPicPr>
          <p:nvPr/>
        </p:nvPicPr>
        <p:blipFill>
          <a:blip r:embed="rId3"/>
          <a:srcRect/>
          <a:stretch>
            <a:fillRect/>
          </a:stretch>
        </p:blipFill>
        <p:spPr bwMode="auto">
          <a:xfrm>
            <a:off x="685799" y="2514600"/>
            <a:ext cx="1732973" cy="1447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Artistic rendering of the Zoe character from &quot;Firefly&quot;"/>
          <p:cNvPicPr>
            <a:picLocks noChangeAspect="1" noChangeArrowheads="1"/>
          </p:cNvPicPr>
          <p:nvPr/>
        </p:nvPicPr>
        <p:blipFill>
          <a:blip r:embed="rId3"/>
          <a:srcRect/>
          <a:stretch>
            <a:fillRect/>
          </a:stretch>
        </p:blipFill>
        <p:spPr bwMode="auto">
          <a:xfrm>
            <a:off x="0" y="0"/>
            <a:ext cx="9124950" cy="6328286"/>
          </a:xfrm>
          <a:prstGeom prst="rect">
            <a:avLst/>
          </a:prstGeom>
          <a:noFill/>
          <a:ln w="9525">
            <a:noFill/>
            <a:miter lim="800000"/>
            <a:headEnd/>
            <a:tailEnd/>
          </a:ln>
          <a:effectLst/>
        </p:spPr>
      </p:pic>
      <p:sp>
        <p:nvSpPr>
          <p:cNvPr id="2" name="Title 1"/>
          <p:cNvSpPr>
            <a:spLocks noGrp="1"/>
          </p:cNvSpPr>
          <p:nvPr>
            <p:ph type="title"/>
          </p:nvPr>
        </p:nvSpPr>
        <p:spPr>
          <a:xfrm>
            <a:off x="2286000" y="4724400"/>
            <a:ext cx="6858000" cy="1600200"/>
          </a:xfrm>
          <a:solidFill>
            <a:schemeClr val="accent2">
              <a:lumMod val="40000"/>
              <a:lumOff val="60000"/>
            </a:schemeClr>
          </a:solidFill>
        </p:spPr>
        <p:txBody>
          <a:bodyPr>
            <a:normAutofit/>
          </a:bodyPr>
          <a:lstStyle/>
          <a:p>
            <a:pPr algn="l"/>
            <a:r>
              <a:rPr lang="en-US" dirty="0" smtClean="0"/>
              <a:t>This is our </a:t>
            </a:r>
            <a:r>
              <a:rPr lang="en-US" b="1" dirty="0" smtClean="0">
                <a:solidFill>
                  <a:srgbClr val="C00000"/>
                </a:solidFill>
              </a:rPr>
              <a:t>project manager</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Artistic representation of the Mal character from &quot;Firefly&quot;"/>
          <p:cNvPicPr>
            <a:picLocks noChangeAspect="1" noChangeArrowheads="1"/>
          </p:cNvPicPr>
          <p:nvPr/>
        </p:nvPicPr>
        <p:blipFill>
          <a:blip r:embed="rId3"/>
          <a:srcRect l="10028" b="166"/>
          <a:stretch>
            <a:fillRect/>
          </a:stretch>
        </p:blipFill>
        <p:spPr bwMode="auto">
          <a:xfrm>
            <a:off x="0" y="0"/>
            <a:ext cx="9144000" cy="5715000"/>
          </a:xfrm>
          <a:prstGeom prst="rect">
            <a:avLst/>
          </a:prstGeom>
          <a:noFill/>
          <a:ln w="9525">
            <a:noFill/>
            <a:miter lim="800000"/>
            <a:headEnd/>
            <a:tailEnd/>
          </a:ln>
          <a:effectLst/>
        </p:spPr>
      </p:pic>
      <p:sp>
        <p:nvSpPr>
          <p:cNvPr id="2" name="Title 1"/>
          <p:cNvSpPr>
            <a:spLocks noGrp="1"/>
          </p:cNvSpPr>
          <p:nvPr>
            <p:ph type="title"/>
          </p:nvPr>
        </p:nvSpPr>
        <p:spPr>
          <a:xfrm>
            <a:off x="0" y="4038600"/>
            <a:ext cx="6477000" cy="1676400"/>
          </a:xfrm>
          <a:solidFill>
            <a:schemeClr val="accent2">
              <a:lumMod val="40000"/>
              <a:lumOff val="60000"/>
            </a:schemeClr>
          </a:solidFill>
        </p:spPr>
        <p:txBody>
          <a:bodyPr>
            <a:normAutofit/>
          </a:bodyPr>
          <a:lstStyle/>
          <a:p>
            <a:pPr algn="l"/>
            <a:r>
              <a:rPr lang="en-US" dirty="0" smtClean="0"/>
              <a:t>This is our </a:t>
            </a:r>
            <a:r>
              <a:rPr lang="en-US" b="1" dirty="0" smtClean="0">
                <a:solidFill>
                  <a:srgbClr val="C00000"/>
                </a:solidFill>
              </a:rPr>
              <a:t>senior</a:t>
            </a:r>
            <a:r>
              <a:rPr lang="en-US" b="1" dirty="0" smtClean="0"/>
              <a:t> </a:t>
            </a:r>
            <a:r>
              <a:rPr lang="en-US" b="1" dirty="0" smtClean="0">
                <a:solidFill>
                  <a:srgbClr val="C00000"/>
                </a:solidFill>
              </a:rPr>
              <a:t>manager</a:t>
            </a:r>
            <a:r>
              <a:rPr lang="en-US" dirty="0" smtClean="0"/>
              <a:t>/</a:t>
            </a:r>
            <a:r>
              <a:rPr lang="en-US" b="1" dirty="0" smtClean="0">
                <a:solidFill>
                  <a:srgbClr val="C00000"/>
                </a:solidFill>
              </a:rPr>
              <a:t>director</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Artistic rendering and mashup of the Shepherd Book character from &quot;Firefly&quot; and the Jules character from &quot;Pulp Fiction&quot;"/>
          <p:cNvPicPr>
            <a:picLocks noChangeAspect="1" noChangeArrowheads="1"/>
          </p:cNvPicPr>
          <p:nvPr/>
        </p:nvPicPr>
        <p:blipFill>
          <a:blip r:embed="rId3"/>
          <a:srcRect l="27828" t="28790" b="546"/>
          <a:stretch>
            <a:fillRect/>
          </a:stretch>
        </p:blipFill>
        <p:spPr bwMode="auto">
          <a:xfrm>
            <a:off x="0" y="0"/>
            <a:ext cx="9177338" cy="6172200"/>
          </a:xfrm>
          <a:prstGeom prst="rect">
            <a:avLst/>
          </a:prstGeom>
          <a:noFill/>
          <a:ln w="9525">
            <a:noFill/>
            <a:miter lim="800000"/>
            <a:headEnd/>
            <a:tailEnd/>
          </a:ln>
          <a:effectLst/>
        </p:spPr>
      </p:pic>
      <p:sp>
        <p:nvSpPr>
          <p:cNvPr id="2" name="Title 1"/>
          <p:cNvSpPr>
            <a:spLocks noGrp="1"/>
          </p:cNvSpPr>
          <p:nvPr>
            <p:ph type="title"/>
          </p:nvPr>
        </p:nvSpPr>
        <p:spPr>
          <a:xfrm>
            <a:off x="4876800" y="5181600"/>
            <a:ext cx="4267200" cy="990600"/>
          </a:xfrm>
          <a:solidFill>
            <a:schemeClr val="accent2">
              <a:lumMod val="40000"/>
              <a:lumOff val="60000"/>
            </a:schemeClr>
          </a:solidFill>
        </p:spPr>
        <p:txBody>
          <a:bodyPr>
            <a:normAutofit/>
          </a:bodyPr>
          <a:lstStyle/>
          <a:p>
            <a:pPr algn="l"/>
            <a:r>
              <a:rPr lang="en-US" dirty="0" smtClean="0"/>
              <a:t>And this is </a:t>
            </a:r>
            <a:r>
              <a:rPr lang="en-US" b="1" dirty="0" smtClean="0">
                <a:solidFill>
                  <a:srgbClr val="C00000"/>
                </a:solidFill>
              </a:rPr>
              <a:t>me</a:t>
            </a:r>
            <a:r>
              <a:rPr lang="en-US" dirty="0" smtClean="0"/>
              <a:t> …</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My job began as an </a:t>
            </a:r>
            <a:r>
              <a:rPr lang="en-US" b="1" dirty="0" smtClean="0">
                <a:solidFill>
                  <a:srgbClr val="C00000"/>
                </a:solidFill>
              </a:rPr>
              <a:t>open-ended</a:t>
            </a:r>
            <a:r>
              <a:rPr lang="en-US" dirty="0" smtClean="0"/>
              <a:t> position</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My </a:t>
            </a:r>
            <a:r>
              <a:rPr lang="en-US" dirty="0" smtClean="0">
                <a:solidFill>
                  <a:srgbClr val="C00000"/>
                </a:solidFill>
              </a:rPr>
              <a:t>job</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3600" dirty="0" smtClean="0"/>
              <a:t>Ensure we’re following the best practices in our design, development, and content.</a:t>
            </a:r>
          </a:p>
          <a:p>
            <a:r>
              <a:rPr lang="en-US" sz="3600" dirty="0" smtClean="0"/>
              <a:t>Ensure we’re following all laws and requirements.</a:t>
            </a:r>
          </a:p>
          <a:p>
            <a:r>
              <a:rPr lang="en-US" sz="3600" dirty="0" smtClean="0"/>
              <a:t>Teach best practices.</a:t>
            </a:r>
          </a:p>
          <a:p>
            <a:r>
              <a:rPr lang="en-US" sz="3600" dirty="0" smtClean="0"/>
              <a:t>Scope is for our main websites and all other new media products and projects.</a:t>
            </a:r>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b="1" dirty="0" smtClean="0">
                <a:solidFill>
                  <a:srgbClr val="C00000"/>
                </a:solidFill>
              </a:rPr>
              <a:t>I am</a:t>
            </a:r>
            <a:r>
              <a:rPr lang="en-US" dirty="0" smtClean="0"/>
              <a:t> </a:t>
            </a:r>
            <a:r>
              <a:rPr lang="en-US" b="1" dirty="0" smtClean="0">
                <a:solidFill>
                  <a:srgbClr val="C00000"/>
                </a:solidFill>
              </a:rPr>
              <a:t>our</a:t>
            </a:r>
            <a:r>
              <a:rPr lang="en-US" dirty="0" smtClean="0"/>
              <a:t> team’s</a:t>
            </a:r>
            <a:r>
              <a:rPr lang="en-US" dirty="0" smtClean="0">
                <a:solidFill>
                  <a:srgbClr val="C00000"/>
                </a:solidFill>
              </a:rPr>
              <a:t> </a:t>
            </a:r>
            <a:r>
              <a:rPr lang="en-US" b="1" dirty="0" smtClean="0">
                <a:solidFill>
                  <a:srgbClr val="C00000"/>
                </a:solidFill>
              </a:rPr>
              <a:t>shepherd</a:t>
            </a:r>
            <a:r>
              <a:rPr lang="en-US" dirty="0" smtClean="0"/>
              <a:t> on the web.</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I had to </a:t>
            </a:r>
            <a:r>
              <a:rPr lang="en-US" b="1" dirty="0" smtClean="0">
                <a:solidFill>
                  <a:srgbClr val="C00000"/>
                </a:solidFill>
              </a:rPr>
              <a:t>create a process</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b="1" dirty="0" smtClean="0">
                <a:solidFill>
                  <a:srgbClr val="C00000"/>
                </a:solidFill>
              </a:rPr>
              <a:t>Success</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 but </a:t>
            </a:r>
            <a:r>
              <a:rPr lang="en-US" b="1" dirty="0" smtClean="0">
                <a:solidFill>
                  <a:srgbClr val="C00000"/>
                </a:solidFill>
              </a:rPr>
              <a:t>we grew</a:t>
            </a:r>
            <a:r>
              <a:rPr lang="en-US" dirty="0" smtClean="0"/>
              <a:t> too much, too fast, which meant </a:t>
            </a:r>
            <a:r>
              <a:rPr lang="en-US" b="1" dirty="0" smtClean="0">
                <a:solidFill>
                  <a:srgbClr val="C00000"/>
                </a:solidFill>
              </a:rPr>
              <a:t>compromises</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We ended up with products that were </a:t>
            </a:r>
            <a:r>
              <a:rPr lang="en-US" b="1" dirty="0" smtClean="0">
                <a:solidFill>
                  <a:srgbClr val="C00000"/>
                </a:solidFill>
              </a:rPr>
              <a:t>inaccessible</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C00000"/>
                </a:solidFill>
              </a:rPr>
              <a:t>Hello</a:t>
            </a:r>
            <a:r>
              <a:rPr lang="en-US" dirty="0" smtClean="0"/>
              <a:t>!</a:t>
            </a:r>
            <a:endParaRPr lang="en-US" dirty="0"/>
          </a:p>
        </p:txBody>
      </p:sp>
      <p:sp>
        <p:nvSpPr>
          <p:cNvPr id="3" name="Text Placeholder 2"/>
          <p:cNvSpPr>
            <a:spLocks noGrp="1"/>
          </p:cNvSpPr>
          <p:nvPr>
            <p:ph type="body" sz="quarter" idx="13"/>
          </p:nvPr>
        </p:nvSpPr>
        <p:spPr>
          <a:xfrm>
            <a:off x="381000" y="1600200"/>
            <a:ext cx="4419600" cy="4572000"/>
          </a:xfrm>
        </p:spPr>
        <p:txBody>
          <a:bodyPr/>
          <a:lstStyle/>
          <a:p>
            <a:pPr marL="0">
              <a:buNone/>
              <a:defRPr/>
            </a:pPr>
            <a:r>
              <a:rPr lang="en-US" dirty="0" smtClean="0"/>
              <a:t>Angela Hooker</a:t>
            </a:r>
          </a:p>
          <a:p>
            <a:pPr marL="0">
              <a:buNone/>
              <a:defRPr/>
            </a:pPr>
            <a:r>
              <a:rPr lang="en-US" dirty="0" smtClean="0">
                <a:solidFill>
                  <a:srgbClr val="C00000"/>
                </a:solidFill>
              </a:rPr>
              <a:t>@</a:t>
            </a:r>
            <a:r>
              <a:rPr lang="en-US" dirty="0" smtClean="0">
                <a:solidFill>
                  <a:srgbClr val="C00000"/>
                </a:solidFill>
                <a:hlinkClick r:id="rId2"/>
              </a:rPr>
              <a:t>AccessForAll</a:t>
            </a:r>
            <a:endParaRPr lang="en-US" dirty="0" smtClean="0">
              <a:solidFill>
                <a:srgbClr val="C00000"/>
              </a:solidFill>
            </a:endParaRPr>
          </a:p>
          <a:p>
            <a:pPr marL="0">
              <a:buNone/>
              <a:defRPr/>
            </a:pPr>
            <a:r>
              <a:rPr lang="en-US" dirty="0" smtClean="0"/>
              <a:t>#RoleBasedA11y</a:t>
            </a:r>
          </a:p>
          <a:p>
            <a:pPr marL="0">
              <a:buNone/>
              <a:defRPr/>
            </a:pPr>
            <a:r>
              <a:rPr lang="en-US" dirty="0" err="1" smtClean="0">
                <a:solidFill>
                  <a:srgbClr val="C00000"/>
                </a:solidFill>
                <a:hlinkClick r:id="rId3"/>
              </a:rPr>
              <a:t>SlideShare</a:t>
            </a:r>
            <a:endParaRPr lang="en-US" dirty="0" smtClean="0">
              <a:solidFill>
                <a:srgbClr val="C00000"/>
              </a:solidFill>
            </a:endParaRPr>
          </a:p>
          <a:p>
            <a:pPr marL="0">
              <a:buNone/>
              <a:defRPr/>
            </a:pPr>
            <a:r>
              <a:rPr lang="en-US" dirty="0" smtClean="0">
                <a:hlinkClick r:id="rId4"/>
              </a:rPr>
              <a:t>ange@angelahooker.com</a:t>
            </a:r>
            <a:endParaRPr lang="en-US" dirty="0" smtClean="0"/>
          </a:p>
          <a:p>
            <a:pPr marL="0">
              <a:buNone/>
              <a:defRPr/>
            </a:pPr>
            <a:r>
              <a:rPr lang="en-US" b="1" dirty="0" smtClean="0">
                <a:solidFill>
                  <a:srgbClr val="BC0000"/>
                </a:solidFill>
              </a:rPr>
              <a:t>ange</a:t>
            </a:r>
            <a:r>
              <a:rPr lang="en-US" b="1" dirty="0" smtClean="0">
                <a:solidFill>
                  <a:srgbClr val="C00000"/>
                </a:solidFill>
              </a:rPr>
              <a:t>la</a:t>
            </a:r>
            <a:r>
              <a:rPr lang="en-US" b="1" dirty="0" smtClean="0"/>
              <a:t>hooker.com</a:t>
            </a:r>
          </a:p>
          <a:p>
            <a:pPr>
              <a:buNone/>
            </a:pPr>
            <a:endParaRPr lang="en-US" dirty="0"/>
          </a:p>
        </p:txBody>
      </p:sp>
      <p:pic>
        <p:nvPicPr>
          <p:cNvPr id="7" name="Picture Placeholder 6" descr="Photograph of Angela"/>
          <p:cNvPicPr>
            <a:picLocks noGrp="1" noChangeAspect="1"/>
          </p:cNvPicPr>
          <p:nvPr>
            <p:ph type="pic" sz="quarter" idx="14"/>
          </p:nvPr>
        </p:nvPicPr>
        <p:blipFill>
          <a:blip r:embed="rId5"/>
          <a:srcRect l="382" r="382"/>
          <a:stretch>
            <a:fillRect/>
          </a:stretch>
        </p:blipFill>
        <p:spPr>
          <a:xfrm>
            <a:off x="6477000" y="1676400"/>
            <a:ext cx="1905000" cy="2286000"/>
          </a:xfrm>
        </p:spPr>
      </p:pic>
      <p:sp>
        <p:nvSpPr>
          <p:cNvPr id="5" name="Footer Placeholder 4"/>
          <p:cNvSpPr>
            <a:spLocks noGrp="1"/>
          </p:cNvSpPr>
          <p:nvPr>
            <p:ph type="ftr" sz="quarter" idx="11"/>
          </p:nvPr>
        </p:nvSpPr>
        <p:spPr/>
        <p:txBody>
          <a:bodyPr/>
          <a:lstStyle/>
          <a:p>
            <a:r>
              <a:rPr lang="en-US" smtClean="0"/>
              <a:t>#RoleBasedA11y | @AccessForAll | #PSUweb2013</a:t>
            </a:r>
            <a:endParaRPr lang="en-US" dirty="0"/>
          </a:p>
        </p:txBody>
      </p:sp>
      <p:sp>
        <p:nvSpPr>
          <p:cNvPr id="6" name="Slide Number Placeholder 5"/>
          <p:cNvSpPr>
            <a:spLocks noGrp="1"/>
          </p:cNvSpPr>
          <p:nvPr>
            <p:ph type="sldNum" sz="quarter" idx="12"/>
          </p:nvPr>
        </p:nvSpPr>
        <p:spPr/>
        <p:txBody>
          <a:bodyPr/>
          <a:lstStyle/>
          <a:p>
            <a:fld id="{6BDB008A-EDF5-4C53-858F-436DB8E8DB8A}"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Despite our best intentions, we</a:t>
            </a:r>
            <a:r>
              <a:rPr lang="en-US" dirty="0" smtClean="0">
                <a:solidFill>
                  <a:srgbClr val="C00000"/>
                </a:solidFill>
              </a:rPr>
              <a:t> </a:t>
            </a:r>
            <a:r>
              <a:rPr lang="en-US" b="1" dirty="0" smtClean="0">
                <a:solidFill>
                  <a:srgbClr val="C00000"/>
                </a:solidFill>
              </a:rPr>
              <a:t>never</a:t>
            </a:r>
            <a:r>
              <a:rPr lang="en-US" dirty="0" smtClean="0"/>
              <a:t> went back to </a:t>
            </a:r>
            <a:r>
              <a:rPr lang="en-US" b="1" dirty="0" smtClean="0">
                <a:solidFill>
                  <a:srgbClr val="C00000"/>
                </a:solidFill>
              </a:rPr>
              <a:t>fix</a:t>
            </a:r>
            <a:r>
              <a:rPr lang="en-US" dirty="0" smtClean="0"/>
              <a:t> things.</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b="1" dirty="0" smtClean="0">
                <a:solidFill>
                  <a:srgbClr val="C00000"/>
                </a:solidFill>
              </a:rPr>
              <a:t>Wait</a:t>
            </a:r>
            <a:r>
              <a:rPr lang="en-US" dirty="0" smtClean="0"/>
              <a:t> a minute!</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Then one day, </a:t>
            </a:r>
            <a:r>
              <a:rPr lang="en-US" b="1" dirty="0" smtClean="0">
                <a:solidFill>
                  <a:srgbClr val="C00000"/>
                </a:solidFill>
              </a:rPr>
              <a:t>the unthinkable happened</a:t>
            </a:r>
            <a:r>
              <a:rPr lang="en-US" dirty="0" smtClean="0"/>
              <a:t> …</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382000" cy="5105400"/>
          </a:xfrm>
          <a:solidFill>
            <a:schemeClr val="bg1"/>
          </a:solidFill>
        </p:spPr>
        <p:txBody>
          <a:bodyPr>
            <a:normAutofit/>
          </a:bodyPr>
          <a:lstStyle/>
          <a:p>
            <a:pPr algn="l"/>
            <a:r>
              <a:rPr lang="en-US" sz="2000" dirty="0" smtClean="0"/>
              <a:t>[The phone rings, but it’s drowned out by Angela’s sweet snoring.]</a:t>
            </a:r>
            <a:br>
              <a:rPr lang="en-US" sz="2000" dirty="0" smtClean="0"/>
            </a:br>
            <a:r>
              <a:rPr lang="en-US" sz="2000" dirty="0" smtClean="0"/>
              <a:t> </a:t>
            </a:r>
            <a:br>
              <a:rPr lang="en-US" sz="2000" dirty="0" smtClean="0"/>
            </a:br>
            <a:r>
              <a:rPr lang="en-US" sz="2000" dirty="0" smtClean="0"/>
              <a:t>“Hi, Angela! It’s Jayne. Look, I’m sorry to call you so early this morning. I didn’t even think I’d be up at 6 AM, but, uh, that’s how I roll. </a:t>
            </a:r>
            <a:r>
              <a:rPr lang="en-US" sz="2000" dirty="0" err="1" smtClean="0"/>
              <a:t>Heh</a:t>
            </a:r>
            <a:r>
              <a:rPr lang="en-US" sz="2000" dirty="0" smtClean="0"/>
              <a:t> </a:t>
            </a:r>
            <a:r>
              <a:rPr lang="en-US" sz="2000" dirty="0" err="1" smtClean="0"/>
              <a:t>heh</a:t>
            </a:r>
            <a:r>
              <a:rPr lang="en-US" sz="2000" dirty="0" smtClean="0"/>
              <a:t> </a:t>
            </a:r>
            <a:r>
              <a:rPr lang="en-US" sz="2000" dirty="0" err="1" smtClean="0"/>
              <a:t>heh</a:t>
            </a:r>
            <a:r>
              <a:rPr lang="en-US" sz="2000" dirty="0" smtClean="0"/>
              <a:t> [awkward silence].</a:t>
            </a:r>
            <a:br>
              <a:rPr lang="en-US" sz="2000" dirty="0" smtClean="0"/>
            </a:br>
            <a:r>
              <a:rPr lang="en-US" sz="2000" dirty="0" smtClean="0"/>
              <a:t> </a:t>
            </a:r>
            <a:br>
              <a:rPr lang="en-US" sz="2000" dirty="0" smtClean="0"/>
            </a:br>
            <a:r>
              <a:rPr lang="en-US" sz="2000" dirty="0" smtClean="0"/>
              <a:t>“Yeah, so, we just wrapped up the banking apps last night. Oh, wait; I forgot to tell you that we were working on these apps. Well, anyway, I wanted to give you a shout out so you can finish your testing by 11 this morning, and by noon we can fix any of those crazy issues you always find. And that means we can launch the apps by about 1 PM, once we give the press office the word.</a:t>
            </a:r>
            <a:br>
              <a:rPr lang="en-US" sz="2000" dirty="0" smtClean="0"/>
            </a:br>
            <a:r>
              <a:rPr lang="en-US" sz="2000" dirty="0" smtClean="0"/>
              <a:t> </a:t>
            </a:r>
            <a:br>
              <a:rPr lang="en-US" sz="2000" dirty="0" smtClean="0"/>
            </a:br>
            <a:r>
              <a:rPr lang="en-US" sz="2000" dirty="0" smtClean="0"/>
              <a:t>“So, uh, </a:t>
            </a:r>
            <a:r>
              <a:rPr lang="en-US" sz="2000" dirty="0" err="1" smtClean="0"/>
              <a:t>gimme</a:t>
            </a:r>
            <a:r>
              <a:rPr lang="en-US" sz="2000" dirty="0" smtClean="0"/>
              <a:t> a call when you’re coherent [yeah, right], and I’ll send you the test server log in. Thanks, Angela! Oh, and the sooner you can get that report to me, the better. I’ve told Mal [Angela’s supervisor] about this, so he’s expecting that report, too [fake laugh]. Later, Angie!”</a:t>
            </a:r>
            <a:endParaRPr lang="en-US" sz="2000"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That </a:t>
            </a:r>
            <a:r>
              <a:rPr lang="en-US" b="1" i="1" dirty="0" err="1" smtClean="0">
                <a:solidFill>
                  <a:srgbClr val="C00000"/>
                </a:solidFill>
              </a:rPr>
              <a:t>gorram</a:t>
            </a:r>
            <a:r>
              <a:rPr lang="en-US" b="1" dirty="0" smtClean="0">
                <a:solidFill>
                  <a:srgbClr val="C00000"/>
                </a:solidFill>
              </a:rPr>
              <a:t> </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We </a:t>
            </a:r>
            <a:r>
              <a:rPr lang="en-US" b="1" dirty="0" smtClean="0">
                <a:solidFill>
                  <a:srgbClr val="C00000"/>
                </a:solidFill>
              </a:rPr>
              <a:t>survived</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 </a:t>
            </a:r>
            <a:r>
              <a:rPr lang="en-US" dirty="0" smtClean="0">
                <a:solidFill>
                  <a:srgbClr val="C00000"/>
                </a:solidFill>
              </a:rPr>
              <a:t>projects</a:t>
            </a:r>
            <a:r>
              <a:rPr lang="en-US" dirty="0" smtClean="0"/>
              <a:t>, mo’ </a:t>
            </a:r>
            <a:r>
              <a:rPr lang="en-US" dirty="0" smtClean="0">
                <a:solidFill>
                  <a:srgbClr val="C00000"/>
                </a:solidFill>
              </a:rPr>
              <a:t>problems</a:t>
            </a:r>
            <a:r>
              <a:rPr lang="en-US" dirty="0" smtClean="0"/>
              <a:t> …</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Last minute requests came in because of:</a:t>
            </a:r>
          </a:p>
          <a:p>
            <a:r>
              <a:rPr lang="en-US" dirty="0" smtClean="0"/>
              <a:t>Urgent projects</a:t>
            </a:r>
          </a:p>
          <a:p>
            <a:r>
              <a:rPr lang="en-US" dirty="0" smtClean="0"/>
              <a:t>Poor planning by project managers</a:t>
            </a:r>
          </a:p>
          <a:p>
            <a:r>
              <a:rPr lang="en-US" dirty="0" smtClean="0"/>
              <a:t>Politics and power plays</a:t>
            </a:r>
          </a:p>
          <a:p>
            <a:r>
              <a:rPr lang="en-US" dirty="0" smtClean="0"/>
              <a:t>Being constrained by technologies we used</a:t>
            </a:r>
          </a:p>
          <a:p>
            <a:r>
              <a:rPr lang="en-US" dirty="0" smtClean="0"/>
              <a:t>Not understanding accessibility</a:t>
            </a:r>
          </a:p>
          <a:p>
            <a:r>
              <a:rPr lang="en-US" dirty="0" smtClean="0"/>
              <a:t>Or just not caring about accessibility, despite being bound by law (Section 508)</a:t>
            </a:r>
          </a:p>
          <a:p>
            <a:endParaRPr lang="en-US" dirty="0" smtClean="0"/>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We needed another </a:t>
            </a:r>
            <a:r>
              <a:rPr lang="en-US" b="1" dirty="0" smtClean="0">
                <a:solidFill>
                  <a:srgbClr val="C00000"/>
                </a:solidFill>
              </a:rPr>
              <a:t>perspective</a:t>
            </a:r>
            <a:r>
              <a:rPr lang="en-US" dirty="0" smtClean="0"/>
              <a:t> and </a:t>
            </a:r>
            <a:r>
              <a:rPr lang="en-US" b="1" dirty="0" smtClean="0">
                <a:solidFill>
                  <a:srgbClr val="C00000"/>
                </a:solidFill>
              </a:rPr>
              <a:t>approach</a:t>
            </a:r>
            <a:r>
              <a:rPr lang="en-US" dirty="0" smtClean="0">
                <a:solidFill>
                  <a:srgbClr val="C00000"/>
                </a:solidFill>
              </a:rPr>
              <a:t> </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fontScale="90000"/>
          </a:bodyPr>
          <a:lstStyle/>
          <a:p>
            <a:pPr algn="l"/>
            <a:r>
              <a:rPr lang="en-US" dirty="0" smtClean="0"/>
              <a:t>We needed another </a:t>
            </a:r>
            <a:r>
              <a:rPr lang="en-US" b="1" dirty="0" smtClean="0">
                <a:solidFill>
                  <a:srgbClr val="C00000"/>
                </a:solidFill>
              </a:rPr>
              <a:t>perspective</a:t>
            </a:r>
            <a:r>
              <a:rPr lang="en-US" dirty="0" smtClean="0"/>
              <a:t> and </a:t>
            </a:r>
            <a:r>
              <a:rPr lang="en-US" b="1" dirty="0" smtClean="0">
                <a:solidFill>
                  <a:srgbClr val="C00000"/>
                </a:solidFill>
              </a:rPr>
              <a:t>approach</a:t>
            </a:r>
            <a:r>
              <a:rPr lang="en-US" dirty="0" smtClean="0">
                <a:solidFill>
                  <a:srgbClr val="C00000"/>
                </a:solidFill>
              </a:rPr>
              <a:t> </a:t>
            </a:r>
            <a:r>
              <a:rPr lang="en-US" dirty="0" smtClean="0"/>
              <a:t>… </a:t>
            </a:r>
            <a:r>
              <a:rPr lang="en-US" b="1" dirty="0" smtClean="0">
                <a:solidFill>
                  <a:srgbClr val="C00000"/>
                </a:solidFill>
              </a:rPr>
              <a:t>create an accessibility team</a:t>
            </a:r>
            <a:r>
              <a:rPr lang="en-US" dirty="0" smtClean="0"/>
              <a:t> from </a:t>
            </a:r>
            <a:r>
              <a:rPr lang="en-US" b="1" dirty="0" smtClean="0">
                <a:solidFill>
                  <a:srgbClr val="C00000"/>
                </a:solidFill>
              </a:rPr>
              <a:t>people</a:t>
            </a:r>
            <a:r>
              <a:rPr lang="en-US" dirty="0" smtClean="0"/>
              <a:t> we </a:t>
            </a:r>
            <a:r>
              <a:rPr lang="en-US" b="1" dirty="0" smtClean="0">
                <a:solidFill>
                  <a:srgbClr val="C00000"/>
                </a:solidFill>
              </a:rPr>
              <a:t>already</a:t>
            </a:r>
            <a:r>
              <a:rPr lang="en-US" dirty="0" smtClean="0"/>
              <a:t> have </a:t>
            </a:r>
            <a:r>
              <a:rPr lang="en-US" b="1" dirty="0" smtClean="0">
                <a:solidFill>
                  <a:srgbClr val="C00000"/>
                </a:solidFill>
              </a:rPr>
              <a:t>on staff</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I had to </a:t>
            </a:r>
            <a:r>
              <a:rPr lang="en-US" b="1" dirty="0" smtClean="0">
                <a:solidFill>
                  <a:srgbClr val="C00000"/>
                </a:solidFill>
              </a:rPr>
              <a:t>talk with management</a:t>
            </a:r>
            <a:r>
              <a:rPr lang="en-US" dirty="0" smtClean="0"/>
              <a:t>.</a:t>
            </a:r>
            <a:br>
              <a:rPr lang="en-US" dirty="0" smtClean="0"/>
            </a:br>
            <a:r>
              <a:rPr lang="en-US" dirty="0" smtClean="0"/>
              <a:t/>
            </a:r>
            <a:br>
              <a:rPr lang="en-US" dirty="0" smtClean="0"/>
            </a:br>
            <a:r>
              <a:rPr lang="en-US" dirty="0" smtClean="0"/>
              <a:t>		</a:t>
            </a:r>
            <a:r>
              <a:rPr lang="en-US" sz="2400" dirty="0" smtClean="0"/>
              <a:t>(See Carol Smith’s </a:t>
            </a:r>
            <a:r>
              <a:rPr lang="en-US" sz="2400" dirty="0" smtClean="0">
                <a:hlinkClick r:id="rId3"/>
              </a:rPr>
              <a:t>Negotiate for the User</a:t>
            </a:r>
            <a:r>
              <a:rPr lang="en-US" sz="2400" dirty="0" smtClean="0"/>
              <a:t>.)</a:t>
            </a:r>
            <a:endParaRPr lang="en-US" sz="2400"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What part of a project phase is the </a:t>
            </a:r>
            <a:r>
              <a:rPr lang="en-US" b="1" dirty="0" smtClean="0">
                <a:solidFill>
                  <a:srgbClr val="C00000"/>
                </a:solidFill>
              </a:rPr>
              <a:t>most challenging</a:t>
            </a:r>
            <a:r>
              <a:rPr lang="en-US" dirty="0" smtClean="0"/>
              <a:t>, </a:t>
            </a:r>
            <a:r>
              <a:rPr lang="en-US" b="1" dirty="0" smtClean="0">
                <a:solidFill>
                  <a:srgbClr val="C00000"/>
                </a:solidFill>
              </a:rPr>
              <a:t>accessibility-wise</a:t>
            </a:r>
            <a:r>
              <a:rPr lang="en-US" dirty="0" smtClean="0"/>
              <a:t>, for you?</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had </a:t>
            </a:r>
            <a:r>
              <a:rPr lang="en-US" b="1" dirty="0" smtClean="0">
                <a:solidFill>
                  <a:srgbClr val="C00000"/>
                </a:solidFill>
              </a:rPr>
              <a:t>needs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Management's overall support</a:t>
            </a:r>
          </a:p>
          <a:p>
            <a:r>
              <a:rPr lang="en-US" dirty="0" smtClean="0"/>
              <a:t>Freedom to do my job</a:t>
            </a:r>
          </a:p>
          <a:p>
            <a:r>
              <a:rPr lang="en-US" dirty="0" smtClean="0"/>
              <a:t>Management's commitment to accessibility and their ability to see accessibility as a priority</a:t>
            </a:r>
          </a:p>
          <a:p>
            <a:r>
              <a:rPr lang="en-US" dirty="0" smtClean="0"/>
              <a:t>Management's realization that there can't be one accessibility champion who does everything related to accessibility</a:t>
            </a:r>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had </a:t>
            </a:r>
            <a:r>
              <a:rPr lang="en-US" b="1" dirty="0" smtClean="0">
                <a:solidFill>
                  <a:srgbClr val="C00000"/>
                </a:solidFill>
              </a:rPr>
              <a:t>needs</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Management's trust that I'm not wasting time or money</a:t>
            </a:r>
          </a:p>
          <a:p>
            <a:r>
              <a:rPr lang="en-US" dirty="0" smtClean="0"/>
              <a:t>Management's faith in my abilities so that I could train the team</a:t>
            </a:r>
          </a:p>
          <a:p>
            <a:r>
              <a:rPr lang="en-US" dirty="0" smtClean="0"/>
              <a:t>Management to give me the authority to make decisions and advise the entire team</a:t>
            </a:r>
          </a:p>
          <a:p>
            <a:r>
              <a:rPr lang="en-US" dirty="0" smtClean="0"/>
              <a:t>Management to create an environment where people are not afraid or powerless to make suggestions, or improve the team’s projects</a:t>
            </a:r>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b="1" dirty="0" smtClean="0">
                <a:solidFill>
                  <a:srgbClr val="C00000"/>
                </a:solidFill>
              </a:rPr>
              <a:t>Share</a:t>
            </a:r>
            <a:r>
              <a:rPr lang="en-US" dirty="0" smtClean="0"/>
              <a:t> the </a:t>
            </a:r>
            <a:r>
              <a:rPr lang="en-US" b="1" dirty="0" smtClean="0">
                <a:solidFill>
                  <a:srgbClr val="C00000"/>
                </a:solidFill>
              </a:rPr>
              <a:t>work</a:t>
            </a:r>
            <a:r>
              <a:rPr lang="en-US" dirty="0" smtClean="0"/>
              <a:t> </a:t>
            </a:r>
            <a:r>
              <a:rPr lang="en-US" b="1" dirty="0" smtClean="0">
                <a:solidFill>
                  <a:srgbClr val="C00000"/>
                </a:solidFill>
              </a:rPr>
              <a:t>based on</a:t>
            </a:r>
            <a:r>
              <a:rPr lang="en-US" dirty="0" smtClean="0"/>
              <a:t> </a:t>
            </a:r>
            <a:r>
              <a:rPr lang="en-US" b="1" i="1" dirty="0" smtClean="0">
                <a:solidFill>
                  <a:srgbClr val="C00000"/>
                </a:solidFill>
              </a:rPr>
              <a:t>roles</a:t>
            </a:r>
            <a:r>
              <a:rPr lang="en-US" dirty="0" smtClean="0"/>
              <a:t> </a:t>
            </a:r>
            <a:r>
              <a:rPr lang="en-US" b="1" dirty="0" smtClean="0">
                <a:solidFill>
                  <a:srgbClr val="C00000"/>
                </a:solidFill>
              </a:rPr>
              <a:t>instead of correcting</a:t>
            </a:r>
            <a:r>
              <a:rPr lang="en-US" dirty="0" smtClean="0"/>
              <a:t> their </a:t>
            </a:r>
            <a:r>
              <a:rPr lang="en-US" b="1" dirty="0" smtClean="0">
                <a:solidFill>
                  <a:srgbClr val="C00000"/>
                </a:solidFill>
              </a:rPr>
              <a:t>work</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a:t>
            </a:r>
            <a:r>
              <a:rPr lang="en-US" b="1" dirty="0" smtClean="0">
                <a:solidFill>
                  <a:srgbClr val="C00000"/>
                </a:solidFill>
              </a:rPr>
              <a:t>Your code sucks</a:t>
            </a:r>
            <a:r>
              <a:rPr lang="en-US" dirty="0" smtClean="0"/>
              <a:t> </a:t>
            </a:r>
            <a:r>
              <a:rPr lang="en-US" sz="3200" dirty="0" smtClean="0"/>
              <a:t>[okay, so I wasn't that rude]</a:t>
            </a:r>
            <a:r>
              <a:rPr lang="en-US" dirty="0" smtClean="0"/>
              <a:t>; here's what's wrong. Fix it!”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a:t>
            </a:r>
            <a:r>
              <a:rPr lang="en-US" b="1" dirty="0" smtClean="0">
                <a:solidFill>
                  <a:srgbClr val="C00000"/>
                </a:solidFill>
              </a:rPr>
              <a:t>That platform you chose isn’t accessible</a:t>
            </a:r>
            <a:r>
              <a:rPr lang="en-US" dirty="0" smtClean="0"/>
              <a:t>. Choose another!”</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fontScale="90000"/>
          </a:bodyPr>
          <a:lstStyle/>
          <a:p>
            <a:pPr algn="l"/>
            <a:r>
              <a:rPr lang="en-US" dirty="0" smtClean="0"/>
              <a:t>“You know </a:t>
            </a:r>
            <a:r>
              <a:rPr lang="en-US" b="1" dirty="0" smtClean="0">
                <a:solidFill>
                  <a:srgbClr val="C00000"/>
                </a:solidFill>
              </a:rPr>
              <a:t>those colors you never showed me</a:t>
            </a:r>
            <a:r>
              <a:rPr lang="en-US" dirty="0" smtClean="0"/>
              <a:t>? Well, they don't have sufficient contrast. Change them!”</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fontScale="90000"/>
          </a:bodyPr>
          <a:lstStyle/>
          <a:p>
            <a:pPr algn="l"/>
            <a:r>
              <a:rPr lang="en-US" dirty="0" smtClean="0"/>
              <a:t>“</a:t>
            </a:r>
            <a:r>
              <a:rPr lang="en-US" b="1" dirty="0" smtClean="0">
                <a:solidFill>
                  <a:srgbClr val="C00000"/>
                </a:solidFill>
              </a:rPr>
              <a:t>This isn't clear</a:t>
            </a:r>
            <a:r>
              <a:rPr lang="en-US" dirty="0" smtClean="0"/>
              <a:t>.” Or, “</a:t>
            </a:r>
            <a:r>
              <a:rPr lang="en-US" b="1" dirty="0" smtClean="0">
                <a:solidFill>
                  <a:srgbClr val="C00000"/>
                </a:solidFill>
              </a:rPr>
              <a:t>This is written in passive voice</a:t>
            </a:r>
            <a:r>
              <a:rPr lang="en-US" dirty="0" smtClean="0"/>
              <a:t> and </a:t>
            </a:r>
            <a:r>
              <a:rPr lang="en-US" b="1" dirty="0" smtClean="0">
                <a:solidFill>
                  <a:srgbClr val="C00000"/>
                </a:solidFill>
              </a:rPr>
              <a:t>doesn't engage visitors</a:t>
            </a:r>
            <a:r>
              <a:rPr lang="en-US" dirty="0" smtClean="0"/>
              <a:t>. Rewrite it!”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a:t>
            </a:r>
            <a:r>
              <a:rPr lang="en-US" b="1" dirty="0" smtClean="0">
                <a:solidFill>
                  <a:srgbClr val="C00000"/>
                </a:solidFill>
              </a:rPr>
              <a:t>Your test results are inaccurate</a:t>
            </a:r>
            <a:r>
              <a:rPr lang="en-US" dirty="0" smtClean="0"/>
              <a:t>.</a:t>
            </a:r>
            <a:r>
              <a:rPr lang="en-US" dirty="0" smtClean="0">
                <a:solidFill>
                  <a:srgbClr val="C00000"/>
                </a:solidFill>
              </a:rPr>
              <a:t> </a:t>
            </a:r>
            <a:r>
              <a:rPr lang="en-US" dirty="0" smtClean="0"/>
              <a:t>Test again!”</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The entire </a:t>
            </a:r>
            <a:r>
              <a:rPr lang="en-US" b="1" dirty="0" smtClean="0">
                <a:solidFill>
                  <a:srgbClr val="C00000"/>
                </a:solidFill>
              </a:rPr>
              <a:t>team</a:t>
            </a:r>
            <a:r>
              <a:rPr lang="en-US" dirty="0" smtClean="0"/>
              <a:t> would become </a:t>
            </a:r>
            <a:r>
              <a:rPr lang="en-US" b="1" dirty="0" smtClean="0">
                <a:solidFill>
                  <a:srgbClr val="C00000"/>
                </a:solidFill>
              </a:rPr>
              <a:t>responsible</a:t>
            </a:r>
            <a:r>
              <a:rPr lang="en-US" dirty="0" smtClean="0"/>
              <a:t> and </a:t>
            </a:r>
            <a:r>
              <a:rPr lang="en-US" b="1" dirty="0" smtClean="0">
                <a:solidFill>
                  <a:srgbClr val="C00000"/>
                </a:solidFill>
              </a:rPr>
              <a:t>accountable</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The entire </a:t>
            </a:r>
            <a:r>
              <a:rPr lang="en-US" b="1" dirty="0" smtClean="0">
                <a:solidFill>
                  <a:srgbClr val="C00000"/>
                </a:solidFill>
              </a:rPr>
              <a:t>team</a:t>
            </a:r>
            <a:r>
              <a:rPr lang="en-US" dirty="0" smtClean="0"/>
              <a:t> would become </a:t>
            </a:r>
            <a:r>
              <a:rPr lang="en-US" b="1" dirty="0" smtClean="0">
                <a:solidFill>
                  <a:srgbClr val="C00000"/>
                </a:solidFill>
              </a:rPr>
              <a:t>responsible</a:t>
            </a:r>
            <a:r>
              <a:rPr lang="en-US" dirty="0" smtClean="0"/>
              <a:t> and </a:t>
            </a:r>
            <a:r>
              <a:rPr lang="en-US" b="1" dirty="0" smtClean="0">
                <a:solidFill>
                  <a:srgbClr val="C00000"/>
                </a:solidFill>
              </a:rPr>
              <a:t>accountable</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I work with a </a:t>
            </a:r>
            <a:r>
              <a:rPr lang="en-US" b="1" dirty="0" smtClean="0">
                <a:solidFill>
                  <a:srgbClr val="C00000"/>
                </a:solidFill>
              </a:rPr>
              <a:t>great</a:t>
            </a:r>
            <a:r>
              <a:rPr lang="en-US" dirty="0" smtClean="0"/>
              <a:t> web </a:t>
            </a:r>
            <a:r>
              <a:rPr lang="en-US" b="1" dirty="0" smtClean="0">
                <a:solidFill>
                  <a:srgbClr val="C00000"/>
                </a:solidFill>
              </a:rPr>
              <a:t>team</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C00000"/>
                </a:solidFill>
              </a:rPr>
              <a:t>4 steps</a:t>
            </a:r>
            <a:r>
              <a:rPr lang="en-US" dirty="0" smtClean="0"/>
              <a:t> to building in accessibility</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Understanding</a:t>
            </a:r>
          </a:p>
          <a:p>
            <a:r>
              <a:rPr lang="en-US" dirty="0" smtClean="0"/>
              <a:t>Training</a:t>
            </a:r>
          </a:p>
          <a:p>
            <a:r>
              <a:rPr lang="en-US" dirty="0" smtClean="0"/>
              <a:t>Standards</a:t>
            </a:r>
          </a:p>
          <a:p>
            <a:r>
              <a:rPr lang="en-US" dirty="0" smtClean="0"/>
              <a:t>Tools</a:t>
            </a:r>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Understanding</a:t>
            </a:r>
            <a:r>
              <a:rPr lang="en-US" b="1" dirty="0" smtClean="0">
                <a:solidFill>
                  <a:srgbClr val="C00000"/>
                </a:solidFill>
              </a:rPr>
              <a:t> disabilities</a:t>
            </a:r>
            <a:endParaRPr lang="en-US" b="1" dirty="0">
              <a:solidFill>
                <a:srgbClr val="C00000"/>
              </a:solidFill>
            </a:endParaRPr>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I </a:t>
            </a:r>
            <a:r>
              <a:rPr lang="en-US" b="1" dirty="0" smtClean="0">
                <a:solidFill>
                  <a:srgbClr val="C00000"/>
                </a:solidFill>
              </a:rPr>
              <a:t>trained </a:t>
            </a:r>
            <a:r>
              <a:rPr lang="en-US" dirty="0" smtClean="0"/>
              <a:t>them</a:t>
            </a:r>
            <a:r>
              <a:rPr lang="en-US" b="1" dirty="0" smtClean="0">
                <a:solidFill>
                  <a:srgbClr val="C00000"/>
                </a:solidFill>
              </a:rPr>
              <a:t> according to </a:t>
            </a:r>
            <a:r>
              <a:rPr lang="en-US" dirty="0" smtClean="0"/>
              <a:t>each of their</a:t>
            </a:r>
            <a:r>
              <a:rPr lang="en-US" b="1" dirty="0" smtClean="0">
                <a:solidFill>
                  <a:srgbClr val="C00000"/>
                </a:solidFill>
              </a:rPr>
              <a:t> roles</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What I </a:t>
            </a:r>
            <a:r>
              <a:rPr lang="en-US" b="1" dirty="0" smtClean="0">
                <a:solidFill>
                  <a:srgbClr val="C00000"/>
                </a:solidFill>
              </a:rPr>
              <a:t>taught</a:t>
            </a:r>
            <a:r>
              <a:rPr lang="en-US" dirty="0" smtClean="0"/>
              <a:t> them …</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 that we need to test and plan for accessibility throughout each project's lifecycle.</a:t>
            </a:r>
          </a:p>
          <a:p>
            <a:r>
              <a:rPr lang="en-US" dirty="0" smtClean="0"/>
              <a:t>... how to choose technology that's accessible.</a:t>
            </a:r>
          </a:p>
          <a:p>
            <a:r>
              <a:rPr lang="en-US" dirty="0" smtClean="0"/>
              <a:t>... the importance of accessible platforms.</a:t>
            </a:r>
          </a:p>
          <a:p>
            <a:r>
              <a:rPr lang="en-US" dirty="0" smtClean="0"/>
              <a:t>... to not just do what the cool kids are doing for the sake of doing it.</a:t>
            </a:r>
          </a:p>
          <a:p>
            <a:r>
              <a:rPr lang="en-US" dirty="0" smtClean="0"/>
              <a:t>… development principles (good, clean, accessible code).</a:t>
            </a:r>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What I </a:t>
            </a:r>
            <a:r>
              <a:rPr lang="en-US" b="1" dirty="0" smtClean="0">
                <a:solidFill>
                  <a:srgbClr val="C00000"/>
                </a:solidFill>
              </a:rPr>
              <a:t>taught</a:t>
            </a:r>
            <a:r>
              <a:rPr lang="en-US" dirty="0" smtClean="0"/>
              <a:t> them …</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 accessible design principles.</a:t>
            </a:r>
          </a:p>
          <a:p>
            <a:r>
              <a:rPr lang="en-US" dirty="0" smtClean="0"/>
              <a:t>... how people who have low-English proficiency, dyslexia, cognitive impairments, etc. need plain language and other principles.</a:t>
            </a:r>
          </a:p>
          <a:p>
            <a:r>
              <a:rPr lang="en-US" dirty="0" smtClean="0"/>
              <a:t>… that we need to conduct usability testing with people with disabilities.</a:t>
            </a:r>
          </a:p>
          <a:p>
            <a:r>
              <a:rPr lang="en-US" dirty="0" smtClean="0"/>
              <a:t>… how people with disabilities use their assistive technologies—and that successfully using one assistive technology on a project doesn't mean blanket accessibility.</a:t>
            </a:r>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We </a:t>
            </a:r>
            <a:r>
              <a:rPr lang="en-US" b="1" dirty="0" smtClean="0">
                <a:solidFill>
                  <a:srgbClr val="C00000"/>
                </a:solidFill>
              </a:rPr>
              <a:t>divided</a:t>
            </a:r>
            <a:r>
              <a:rPr lang="en-US" dirty="0" smtClean="0"/>
              <a:t> </a:t>
            </a:r>
            <a:r>
              <a:rPr lang="en-US" b="1" dirty="0" smtClean="0">
                <a:solidFill>
                  <a:srgbClr val="C00000"/>
                </a:solidFill>
              </a:rPr>
              <a:t>up</a:t>
            </a:r>
            <a:r>
              <a:rPr lang="en-US" dirty="0" smtClean="0"/>
              <a:t> </a:t>
            </a:r>
            <a:r>
              <a:rPr lang="en-US" b="1" dirty="0" smtClean="0">
                <a:solidFill>
                  <a:srgbClr val="C00000"/>
                </a:solidFill>
              </a:rPr>
              <a:t>the</a:t>
            </a:r>
            <a:r>
              <a:rPr lang="en-US" dirty="0" smtClean="0"/>
              <a:t> </a:t>
            </a:r>
            <a:r>
              <a:rPr lang="en-US" b="1" dirty="0" smtClean="0">
                <a:solidFill>
                  <a:srgbClr val="C00000"/>
                </a:solidFill>
              </a:rPr>
              <a:t>standards</a:t>
            </a:r>
            <a:r>
              <a:rPr lang="en-US" dirty="0" smtClean="0"/>
              <a:t> </a:t>
            </a:r>
            <a:r>
              <a:rPr lang="en-US" sz="3100" dirty="0" smtClean="0"/>
              <a:t>(this was years before Web Content Accessibility Guidelines (WCAG 2.0) became the standard)</a:t>
            </a:r>
            <a:r>
              <a:rPr lang="en-US" sz="3200" dirty="0" smtClean="0"/>
              <a:t>.</a:t>
            </a:r>
            <a:endParaRPr lang="en-US" sz="3200"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I gave them </a:t>
            </a:r>
            <a:r>
              <a:rPr lang="en-US" b="1" dirty="0" smtClean="0">
                <a:solidFill>
                  <a:srgbClr val="C00000"/>
                </a:solidFill>
              </a:rPr>
              <a:t>tools</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The roles </a:t>
            </a:r>
            <a:r>
              <a:rPr lang="en-US" b="1" dirty="0" smtClean="0">
                <a:solidFill>
                  <a:srgbClr val="C00000"/>
                </a:solidFill>
              </a:rPr>
              <a:t>overlap</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Canada’s accessibility resources</a:t>
            </a:r>
            <a:endParaRPr lang="en-US" dirty="0"/>
          </a:p>
        </p:txBody>
      </p:sp>
      <p:sp>
        <p:nvSpPr>
          <p:cNvPr id="3" name="Text Placeholder 2"/>
          <p:cNvSpPr>
            <a:spLocks noGrp="1"/>
          </p:cNvSpPr>
          <p:nvPr>
            <p:ph type="body" sz="quarter" idx="13"/>
          </p:nvPr>
        </p:nvSpPr>
        <p:spPr/>
        <p:txBody>
          <a:bodyPr/>
          <a:lstStyle/>
          <a:p>
            <a:r>
              <a:rPr lang="en-US" dirty="0" smtClean="0">
                <a:hlinkClick r:id="rId3"/>
              </a:rPr>
              <a:t>Accessibility Responsibility Breakdown</a:t>
            </a:r>
            <a:endParaRPr lang="en-US" dirty="0" smtClean="0"/>
          </a:p>
          <a:p>
            <a:r>
              <a:rPr lang="en-US" dirty="0" smtClean="0"/>
              <a:t>Canadian Government</a:t>
            </a:r>
          </a:p>
          <a:p>
            <a:r>
              <a:rPr lang="en-US" dirty="0" smtClean="0"/>
              <a:t>Based on WCAG 2.0</a:t>
            </a:r>
          </a:p>
          <a:p>
            <a:r>
              <a:rPr lang="en-US" dirty="0" err="1" smtClean="0"/>
              <a:t>Coopérative</a:t>
            </a:r>
            <a:r>
              <a:rPr lang="en-US" dirty="0" smtClean="0"/>
              <a:t> </a:t>
            </a:r>
            <a:r>
              <a:rPr lang="en-US" dirty="0" err="1" smtClean="0"/>
              <a:t>AccessibilitéWeb</a:t>
            </a:r>
            <a:endParaRPr lang="en-US" dirty="0"/>
          </a:p>
        </p:txBody>
      </p:sp>
      <p:sp>
        <p:nvSpPr>
          <p:cNvPr id="5" name="Footer Placeholder 4"/>
          <p:cNvSpPr>
            <a:spLocks noGrp="1"/>
          </p:cNvSpPr>
          <p:nvPr>
            <p:ph type="ftr" sz="quarter" idx="11"/>
          </p:nvPr>
        </p:nvSpPr>
        <p:spPr/>
        <p:txBody>
          <a:bodyPr/>
          <a:lstStyle/>
          <a:p>
            <a:r>
              <a:rPr lang="en-US" smtClean="0"/>
              <a:t>#RoleBasedA11y | @AccessForAll | #PSUweb2013</a:t>
            </a:r>
            <a:endParaRPr lang="en-US" dirty="0"/>
          </a:p>
        </p:txBody>
      </p:sp>
      <p:sp>
        <p:nvSpPr>
          <p:cNvPr id="6" name="Slide Number Placeholder 5"/>
          <p:cNvSpPr>
            <a:spLocks noGrp="1"/>
          </p:cNvSpPr>
          <p:nvPr>
            <p:ph type="sldNum" sz="quarter" idx="12"/>
          </p:nvPr>
        </p:nvSpPr>
        <p:spPr/>
        <p:txBody>
          <a:bodyPr/>
          <a:lstStyle/>
          <a:p>
            <a:fld id="{6BDB008A-EDF5-4C53-858F-436DB8E8DB8A}" type="slidenum">
              <a:rPr lang="en-US" smtClean="0"/>
              <a:pPr/>
              <a:t>48</a:t>
            </a:fld>
            <a:endParaRPr lang="en-US" dirty="0"/>
          </a:p>
        </p:txBody>
      </p:sp>
      <p:pic>
        <p:nvPicPr>
          <p:cNvPr id="9" name="Picture Placeholder 8" descr="Screen shot of the Web Experience Toolkit from the Government of Canada"/>
          <p:cNvPicPr>
            <a:picLocks noGrp="1" noChangeAspect="1"/>
          </p:cNvPicPr>
          <p:nvPr>
            <p:ph type="pic" sz="quarter" idx="14"/>
          </p:nvPr>
        </p:nvPicPr>
        <p:blipFill>
          <a:blip r:embed="rId4"/>
          <a:stretch>
            <a:fillRect/>
          </a:stretch>
        </p:blipFill>
        <p:spPr>
          <a:xfrm>
            <a:off x="4945272" y="1752600"/>
            <a:ext cx="3741528" cy="304919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It </a:t>
            </a:r>
            <a:r>
              <a:rPr lang="en-US" b="1" dirty="0" smtClean="0">
                <a:solidFill>
                  <a:srgbClr val="C00000"/>
                </a:solidFill>
              </a:rPr>
              <a:t>didn’t</a:t>
            </a:r>
            <a:r>
              <a:rPr lang="en-US" dirty="0" smtClean="0"/>
              <a:t> all </a:t>
            </a:r>
            <a:r>
              <a:rPr lang="en-US" b="1" dirty="0" smtClean="0">
                <a:solidFill>
                  <a:srgbClr val="C00000"/>
                </a:solidFill>
              </a:rPr>
              <a:t>happen overnight</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istic rendering of the Kaylee and Wash characters from &quot;Firefly&quot;"/>
          <p:cNvPicPr>
            <a:picLocks noChangeAspect="1" noChangeArrowheads="1"/>
          </p:cNvPicPr>
          <p:nvPr/>
        </p:nvPicPr>
        <p:blipFill>
          <a:blip r:embed="rId3"/>
          <a:srcRect r="13771" b="1250"/>
          <a:stretch>
            <a:fillRect/>
          </a:stretch>
        </p:blipFill>
        <p:spPr bwMode="auto">
          <a:xfrm>
            <a:off x="0" y="0"/>
            <a:ext cx="9144000" cy="6019800"/>
          </a:xfrm>
          <a:prstGeom prst="rect">
            <a:avLst/>
          </a:prstGeom>
          <a:noFill/>
          <a:ln w="9525">
            <a:noFill/>
            <a:miter lim="800000"/>
            <a:headEnd/>
            <a:tailEnd/>
          </a:ln>
          <a:effectLst/>
        </p:spPr>
      </p:pic>
      <p:sp>
        <p:nvSpPr>
          <p:cNvPr id="2" name="Title 1"/>
          <p:cNvSpPr>
            <a:spLocks noGrp="1"/>
          </p:cNvSpPr>
          <p:nvPr>
            <p:ph type="title"/>
          </p:nvPr>
        </p:nvSpPr>
        <p:spPr>
          <a:xfrm>
            <a:off x="1752600" y="4343400"/>
            <a:ext cx="7391400" cy="1676400"/>
          </a:xfrm>
          <a:solidFill>
            <a:schemeClr val="accent2">
              <a:lumMod val="40000"/>
              <a:lumOff val="60000"/>
            </a:schemeClr>
          </a:solidFill>
        </p:spPr>
        <p:txBody>
          <a:bodyPr>
            <a:normAutofit/>
          </a:bodyPr>
          <a:lstStyle/>
          <a:p>
            <a:pPr algn="l"/>
            <a:r>
              <a:rPr lang="en-US" dirty="0" smtClean="0"/>
              <a:t>These are the </a:t>
            </a:r>
            <a:r>
              <a:rPr lang="en-US" b="1" dirty="0" smtClean="0">
                <a:solidFill>
                  <a:srgbClr val="C00000"/>
                </a:solidFill>
              </a:rPr>
              <a:t>back end developers</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a:t>
            </a:r>
            <a:r>
              <a:rPr lang="en-US" b="1" dirty="0" smtClean="0">
                <a:solidFill>
                  <a:srgbClr val="C00000"/>
                </a:solidFill>
              </a:rPr>
              <a:t>didn’t work</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3600" dirty="0" smtClean="0"/>
              <a:t>Putting the work before relationships</a:t>
            </a:r>
          </a:p>
          <a:p>
            <a:r>
              <a:rPr lang="en-US" sz="3600" dirty="0" smtClean="0"/>
              <a:t>Disinterest </a:t>
            </a:r>
            <a:r>
              <a:rPr lang="en-US" sz="3600" dirty="0" smtClean="0"/>
              <a:t>from upper management</a:t>
            </a:r>
          </a:p>
          <a:p>
            <a:r>
              <a:rPr lang="en-US" sz="3600" dirty="0" smtClean="0"/>
              <a:t>Thinking our process won’t evolve</a:t>
            </a:r>
          </a:p>
          <a:p>
            <a:r>
              <a:rPr lang="en-US" sz="3600" dirty="0" smtClean="0"/>
              <a:t>Allowing the accessibility program to be personality driven—it must outlive me</a:t>
            </a:r>
            <a:endParaRPr lang="en-US" sz="3600" dirty="0"/>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What </a:t>
            </a:r>
            <a:r>
              <a:rPr lang="en-US" b="1" dirty="0" smtClean="0">
                <a:solidFill>
                  <a:srgbClr val="C00000"/>
                </a:solidFill>
              </a:rPr>
              <a:t>we gained</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3600" dirty="0" smtClean="0"/>
              <a:t>We saved money from not making costly accessibility fixes later.</a:t>
            </a:r>
          </a:p>
          <a:p>
            <a:r>
              <a:rPr lang="en-US" sz="3600" dirty="0" smtClean="0"/>
              <a:t>Having a solid process </a:t>
            </a:r>
            <a:r>
              <a:rPr lang="en-US" sz="3600" dirty="0" smtClean="0"/>
              <a:t>fights </a:t>
            </a:r>
            <a:r>
              <a:rPr lang="en-US" sz="3600" dirty="0" smtClean="0"/>
              <a:t>the “accessibility is time </a:t>
            </a:r>
            <a:r>
              <a:rPr lang="en-US" sz="3600" dirty="0" smtClean="0"/>
              <a:t>consuming and expensive” issues.</a:t>
            </a:r>
            <a:endParaRPr lang="en-US" sz="3600" dirty="0" smtClean="0"/>
          </a:p>
          <a:p>
            <a:r>
              <a:rPr lang="en-US" sz="3600" dirty="0" smtClean="0"/>
              <a:t>We have a real, working process.</a:t>
            </a:r>
            <a:endParaRPr lang="en-US" sz="3600" dirty="0" smtClean="0"/>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We just finished our second </a:t>
            </a:r>
            <a:r>
              <a:rPr lang="en-US" b="1" dirty="0" smtClean="0">
                <a:solidFill>
                  <a:srgbClr val="C00000"/>
                </a:solidFill>
              </a:rPr>
              <a:t>responsive design</a:t>
            </a:r>
            <a:r>
              <a:rPr lang="en-US" dirty="0" smtClean="0"/>
              <a:t> project.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Artistic rendering of Shepherd Book"/>
          <p:cNvPicPr>
            <a:picLocks noChangeAspect="1" noChangeArrowheads="1"/>
          </p:cNvPicPr>
          <p:nvPr/>
        </p:nvPicPr>
        <p:blipFill>
          <a:blip r:embed="rId3"/>
          <a:srcRect/>
          <a:stretch>
            <a:fillRect/>
          </a:stretch>
        </p:blipFill>
        <p:spPr bwMode="auto">
          <a:xfrm>
            <a:off x="5943600" y="609600"/>
            <a:ext cx="2432050" cy="2746062"/>
          </a:xfrm>
          <a:prstGeom prst="rect">
            <a:avLst/>
          </a:prstGeom>
          <a:noFill/>
          <a:ln w="9525">
            <a:noFill/>
            <a:miter lim="800000"/>
            <a:headEnd/>
            <a:tailEnd/>
          </a:ln>
          <a:effectLst/>
        </p:spPr>
      </p:pic>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b="1" dirty="0" smtClean="0">
                <a:solidFill>
                  <a:srgbClr val="C00000"/>
                </a:solidFill>
              </a:rPr>
              <a:t>My role is </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Now, </a:t>
            </a:r>
            <a:r>
              <a:rPr lang="en-US" b="1" dirty="0" smtClean="0">
                <a:solidFill>
                  <a:srgbClr val="C00000"/>
                </a:solidFill>
              </a:rPr>
              <a:t>back to </a:t>
            </a:r>
            <a:r>
              <a:rPr lang="en-US" b="1" i="1" dirty="0" smtClean="0">
                <a:solidFill>
                  <a:srgbClr val="C00000"/>
                </a:solidFill>
              </a:rPr>
              <a:t>you</a:t>
            </a:r>
            <a:r>
              <a:rPr lang="en-US" b="1" dirty="0" smtClean="0">
                <a:solidFill>
                  <a:srgbClr val="C00000"/>
                </a:solidFill>
              </a:rPr>
              <a:t> </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C00000"/>
                </a:solidFill>
              </a:rPr>
              <a:t>Don’t</a:t>
            </a:r>
            <a:r>
              <a:rPr lang="en-US" dirty="0" smtClean="0"/>
              <a:t> panic</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If you don't have experience in an area of accessibility, someone  is always willing to talk with your group and teach them. Arrange a brown bag or a webinar.</a:t>
            </a:r>
          </a:p>
          <a:p>
            <a:r>
              <a:rPr lang="en-US" dirty="0" smtClean="0"/>
              <a:t>Host a </a:t>
            </a:r>
            <a:r>
              <a:rPr lang="en-US" dirty="0" err="1" smtClean="0"/>
              <a:t>hackathon</a:t>
            </a:r>
            <a:r>
              <a:rPr lang="en-US" dirty="0" smtClean="0"/>
              <a:t>: Invite people from inside and outside your organization to work together to fix your top accessibility barriers.</a:t>
            </a:r>
          </a:p>
          <a:p>
            <a:r>
              <a:rPr lang="en-US" dirty="0" smtClean="0"/>
              <a:t>Organize a campus/local accessibility group.</a:t>
            </a:r>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b="1" dirty="0" smtClean="0">
                <a:solidFill>
                  <a:srgbClr val="C00000"/>
                </a:solidFill>
              </a:rPr>
              <a:t>Bridge the gap</a:t>
            </a:r>
            <a:r>
              <a:rPr lang="en-US" dirty="0" smtClean="0"/>
              <a:t> between </a:t>
            </a:r>
            <a:r>
              <a:rPr lang="en-US" b="1" dirty="0" smtClean="0">
                <a:solidFill>
                  <a:srgbClr val="C00000"/>
                </a:solidFill>
              </a:rPr>
              <a:t>people</a:t>
            </a:r>
            <a:r>
              <a:rPr lang="en-US" dirty="0" smtClean="0"/>
              <a:t>, </a:t>
            </a:r>
            <a:r>
              <a:rPr lang="en-US" b="1" dirty="0" smtClean="0">
                <a:solidFill>
                  <a:srgbClr val="C00000"/>
                </a:solidFill>
              </a:rPr>
              <a:t>departments</a:t>
            </a:r>
            <a:r>
              <a:rPr lang="en-US" dirty="0" smtClean="0"/>
              <a:t>, and </a:t>
            </a:r>
            <a:r>
              <a:rPr lang="en-US" b="1" dirty="0" smtClean="0">
                <a:solidFill>
                  <a:srgbClr val="C00000"/>
                </a:solidFill>
              </a:rPr>
              <a:t>philosophies</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Final thoughts</a:t>
            </a:r>
            <a:endParaRPr lang="en-US" dirty="0"/>
          </a:p>
        </p:txBody>
      </p:sp>
      <p:sp>
        <p:nvSpPr>
          <p:cNvPr id="3" name="Content Placeholder 2"/>
          <p:cNvSpPr>
            <a:spLocks noGrp="1"/>
          </p:cNvSpPr>
          <p:nvPr>
            <p:ph idx="1"/>
          </p:nvPr>
        </p:nvSpPr>
        <p:spPr/>
        <p:txBody>
          <a:bodyPr>
            <a:normAutofit/>
          </a:bodyPr>
          <a:lstStyle/>
          <a:p>
            <a:r>
              <a:rPr lang="en-US" b="1" dirty="0" smtClean="0">
                <a:solidFill>
                  <a:srgbClr val="C00000"/>
                </a:solidFill>
              </a:rPr>
              <a:t>Start </a:t>
            </a:r>
            <a:r>
              <a:rPr lang="en-US" b="1" dirty="0" smtClean="0">
                <a:solidFill>
                  <a:srgbClr val="C00000"/>
                </a:solidFill>
              </a:rPr>
              <a:t>small</a:t>
            </a:r>
            <a:r>
              <a:rPr lang="en-US" dirty="0" smtClean="0"/>
              <a:t>.</a:t>
            </a:r>
            <a:endParaRPr lang="en-US" dirty="0" smtClean="0"/>
          </a:p>
          <a:p>
            <a:r>
              <a:rPr lang="en-US" dirty="0" smtClean="0"/>
              <a:t>One person may have </a:t>
            </a:r>
            <a:r>
              <a:rPr lang="en-US" b="1" dirty="0" smtClean="0">
                <a:solidFill>
                  <a:srgbClr val="C00000"/>
                </a:solidFill>
              </a:rPr>
              <a:t>many </a:t>
            </a:r>
            <a:r>
              <a:rPr lang="en-US" b="1" dirty="0" smtClean="0">
                <a:solidFill>
                  <a:srgbClr val="C00000"/>
                </a:solidFill>
              </a:rPr>
              <a:t>roles</a:t>
            </a:r>
            <a:r>
              <a:rPr lang="en-US" dirty="0" smtClean="0"/>
              <a:t>.</a:t>
            </a:r>
            <a:endParaRPr lang="en-US" dirty="0" smtClean="0"/>
          </a:p>
          <a:p>
            <a:r>
              <a:rPr lang="en-US" b="1" dirty="0" smtClean="0">
                <a:solidFill>
                  <a:srgbClr val="C00000"/>
                </a:solidFill>
              </a:rPr>
              <a:t>Adapt</a:t>
            </a:r>
            <a:r>
              <a:rPr lang="en-US" dirty="0" smtClean="0"/>
              <a:t> this to your organization and its culture—</a:t>
            </a:r>
            <a:r>
              <a:rPr lang="en-US" b="1" dirty="0" smtClean="0">
                <a:solidFill>
                  <a:srgbClr val="C00000"/>
                </a:solidFill>
              </a:rPr>
              <a:t>keep</a:t>
            </a:r>
            <a:r>
              <a:rPr lang="en-US" dirty="0" smtClean="0"/>
              <a:t> it </a:t>
            </a:r>
            <a:r>
              <a:rPr lang="en-US" b="1" dirty="0" smtClean="0">
                <a:solidFill>
                  <a:srgbClr val="C00000"/>
                </a:solidFill>
              </a:rPr>
              <a:t>evolving</a:t>
            </a:r>
            <a:r>
              <a:rPr lang="en-US" dirty="0" smtClean="0"/>
              <a:t>.</a:t>
            </a:r>
            <a:endParaRPr lang="en-US" dirty="0" smtClean="0"/>
          </a:p>
          <a:p>
            <a:r>
              <a:rPr lang="en-US" b="1" dirty="0" smtClean="0">
                <a:solidFill>
                  <a:srgbClr val="C00000"/>
                </a:solidFill>
              </a:rPr>
              <a:t>Build rapport</a:t>
            </a:r>
            <a:r>
              <a:rPr lang="en-US" dirty="0" smtClean="0"/>
              <a:t> within and among </a:t>
            </a:r>
            <a:r>
              <a:rPr lang="en-US" dirty="0" smtClean="0"/>
              <a:t>teams—</a:t>
            </a:r>
            <a:r>
              <a:rPr lang="en-US" b="1" dirty="0" smtClean="0">
                <a:solidFill>
                  <a:srgbClr val="C00000"/>
                </a:solidFill>
              </a:rPr>
              <a:t>talk</a:t>
            </a:r>
            <a:r>
              <a:rPr lang="en-US" dirty="0" smtClean="0"/>
              <a:t>.</a:t>
            </a:r>
            <a:endParaRPr lang="en-US" dirty="0" smtClean="0"/>
          </a:p>
          <a:p>
            <a:r>
              <a:rPr lang="en-US" b="1" dirty="0" smtClean="0">
                <a:solidFill>
                  <a:srgbClr val="C00000"/>
                </a:solidFill>
              </a:rPr>
              <a:t>Negotiate</a:t>
            </a:r>
            <a:r>
              <a:rPr lang="en-US" dirty="0" smtClean="0"/>
              <a:t>—don’t get </a:t>
            </a:r>
            <a:r>
              <a:rPr lang="en-US" dirty="0" smtClean="0"/>
              <a:t>intimidated.</a:t>
            </a:r>
            <a:endParaRPr lang="en-US" dirty="0" smtClean="0"/>
          </a:p>
          <a:p>
            <a:r>
              <a:rPr lang="en-US" b="1" dirty="0" smtClean="0">
                <a:solidFill>
                  <a:srgbClr val="C00000"/>
                </a:solidFill>
              </a:rPr>
              <a:t>It’s about what’s best for people</a:t>
            </a:r>
            <a:r>
              <a:rPr lang="en-US" dirty="0" smtClean="0"/>
              <a:t> </a:t>
            </a:r>
            <a:r>
              <a:rPr lang="en-US" dirty="0" smtClean="0"/>
              <a:t>(your audience).</a:t>
            </a:r>
            <a:endParaRPr lang="en-US" dirty="0" smtClean="0"/>
          </a:p>
        </p:txBody>
      </p:sp>
      <p:sp>
        <p:nvSpPr>
          <p:cNvPr id="4" name="Footer Placeholder 3"/>
          <p:cNvSpPr>
            <a:spLocks noGrp="1"/>
          </p:cNvSpPr>
          <p:nvPr>
            <p:ph type="ftr" sz="quarter" idx="11"/>
          </p:nvPr>
        </p:nvSpPr>
        <p:spPr/>
        <p:txBody>
          <a:bodyPr/>
          <a:lstStyle/>
          <a:p>
            <a:r>
              <a:rPr lang="en-US" dirty="0"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dirty="0" smtClean="0"/>
              <a:t>(Remember, </a:t>
            </a:r>
            <a:r>
              <a:rPr lang="en-US" b="1" dirty="0" smtClean="0">
                <a:solidFill>
                  <a:srgbClr val="C00000"/>
                </a:solidFill>
              </a:rPr>
              <a:t>Jayne wasn’t annoying because he didn’t understand accessibility</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620000" cy="2438400"/>
          </a:xfrm>
          <a:solidFill>
            <a:schemeClr val="accent2">
              <a:lumMod val="40000"/>
              <a:lumOff val="60000"/>
            </a:schemeClr>
          </a:solidFill>
        </p:spPr>
        <p:txBody>
          <a:bodyPr>
            <a:normAutofit/>
          </a:bodyPr>
          <a:lstStyle/>
          <a:p>
            <a:pPr algn="l"/>
            <a:r>
              <a:rPr lang="en-US" b="1" dirty="0" smtClean="0">
                <a:solidFill>
                  <a:srgbClr val="C00000"/>
                </a:solidFill>
              </a:rPr>
              <a:t>Resources</a:t>
            </a:r>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rtistic representation of the Jayne character from &quot;Firefly&quot;"/>
          <p:cNvPicPr>
            <a:picLocks noChangeAspect="1" noChangeArrowheads="1"/>
          </p:cNvPicPr>
          <p:nvPr/>
        </p:nvPicPr>
        <p:blipFill>
          <a:blip r:embed="rId3"/>
          <a:srcRect/>
          <a:stretch>
            <a:fillRect/>
          </a:stretch>
        </p:blipFill>
        <p:spPr bwMode="auto">
          <a:xfrm>
            <a:off x="0" y="0"/>
            <a:ext cx="9191626" cy="5715000"/>
          </a:xfrm>
          <a:prstGeom prst="rect">
            <a:avLst/>
          </a:prstGeom>
          <a:noFill/>
          <a:ln w="9525">
            <a:noFill/>
            <a:miter lim="800000"/>
            <a:headEnd/>
            <a:tailEnd/>
          </a:ln>
          <a:effectLst/>
        </p:spPr>
      </p:pic>
      <p:sp>
        <p:nvSpPr>
          <p:cNvPr id="2" name="Title 1"/>
          <p:cNvSpPr>
            <a:spLocks noGrp="1"/>
          </p:cNvSpPr>
          <p:nvPr>
            <p:ph type="title"/>
          </p:nvPr>
        </p:nvSpPr>
        <p:spPr>
          <a:xfrm>
            <a:off x="0" y="3962400"/>
            <a:ext cx="7010400" cy="1752600"/>
          </a:xfrm>
          <a:solidFill>
            <a:schemeClr val="accent2">
              <a:lumMod val="40000"/>
              <a:lumOff val="60000"/>
            </a:schemeClr>
          </a:solidFill>
        </p:spPr>
        <p:txBody>
          <a:bodyPr>
            <a:normAutofit/>
          </a:bodyPr>
          <a:lstStyle/>
          <a:p>
            <a:pPr algn="l"/>
            <a:r>
              <a:rPr lang="en-US" dirty="0" smtClean="0"/>
              <a:t>This is our </a:t>
            </a:r>
            <a:r>
              <a:rPr lang="en-US" b="1" dirty="0" smtClean="0">
                <a:solidFill>
                  <a:srgbClr val="C00000"/>
                </a:solidFill>
              </a:rPr>
              <a:t>front end developer</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Sample</a:t>
            </a:r>
            <a:r>
              <a:rPr lang="en-US" dirty="0" smtClean="0"/>
              <a:t> process</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smtClean="0">
                <a:solidFill>
                  <a:srgbClr val="C00000"/>
                </a:solidFill>
              </a:rPr>
              <a:t>Tailor this to your needs and to each project.</a:t>
            </a:r>
          </a:p>
          <a:p>
            <a:pPr marL="514350" indent="-514350">
              <a:buFont typeface="+mj-lt"/>
              <a:buAutoNum type="arabicPeriod"/>
            </a:pPr>
            <a:r>
              <a:rPr lang="en-US" dirty="0" smtClean="0">
                <a:solidFill>
                  <a:srgbClr val="C00000"/>
                </a:solidFill>
              </a:rPr>
              <a:t>Document</a:t>
            </a:r>
            <a:r>
              <a:rPr lang="en-US" dirty="0" smtClean="0"/>
              <a:t> this entire </a:t>
            </a:r>
            <a:r>
              <a:rPr lang="en-US" dirty="0" smtClean="0">
                <a:solidFill>
                  <a:srgbClr val="C00000"/>
                </a:solidFill>
              </a:rPr>
              <a:t>process</a:t>
            </a:r>
            <a:r>
              <a:rPr lang="en-US" dirty="0" smtClean="0"/>
              <a:t>.</a:t>
            </a:r>
          </a:p>
          <a:p>
            <a:pPr marL="514350" indent="-514350">
              <a:buFont typeface="+mj-lt"/>
              <a:buAutoNum type="arabicPeriod"/>
            </a:pPr>
            <a:r>
              <a:rPr lang="en-US" dirty="0" smtClean="0"/>
              <a:t>Choose </a:t>
            </a:r>
            <a:r>
              <a:rPr lang="en-US" dirty="0" smtClean="0">
                <a:solidFill>
                  <a:srgbClr val="C00000"/>
                </a:solidFill>
              </a:rPr>
              <a:t>who</a:t>
            </a:r>
            <a:r>
              <a:rPr lang="en-US" dirty="0" smtClean="0"/>
              <a:t> should work on the project, and </a:t>
            </a:r>
            <a:r>
              <a:rPr lang="en-US" dirty="0" smtClean="0">
                <a:solidFill>
                  <a:srgbClr val="C00000"/>
                </a:solidFill>
              </a:rPr>
              <a:t>assign tasks/roles</a:t>
            </a:r>
            <a:r>
              <a:rPr lang="en-US" dirty="0" smtClean="0"/>
              <a:t> to everyone according to their </a:t>
            </a:r>
            <a:r>
              <a:rPr lang="en-US" dirty="0" smtClean="0">
                <a:solidFill>
                  <a:srgbClr val="C00000"/>
                </a:solidFill>
              </a:rPr>
              <a:t>skills and strengths</a:t>
            </a:r>
            <a:r>
              <a:rPr lang="en-US" dirty="0" smtClean="0"/>
              <a:t>.</a:t>
            </a:r>
          </a:p>
          <a:p>
            <a:pPr marL="514350" indent="-514350">
              <a:buFont typeface="+mj-lt"/>
              <a:buAutoNum type="arabicPeriod"/>
            </a:pPr>
            <a:r>
              <a:rPr lang="en-US" dirty="0" smtClean="0"/>
              <a:t>Plan/gather </a:t>
            </a:r>
            <a:r>
              <a:rPr lang="en-US" dirty="0" smtClean="0"/>
              <a:t>requirements with the </a:t>
            </a:r>
            <a:r>
              <a:rPr lang="en-US" dirty="0" smtClean="0">
                <a:solidFill>
                  <a:srgbClr val="C00000"/>
                </a:solidFill>
              </a:rPr>
              <a:t>decision makers</a:t>
            </a:r>
            <a:r>
              <a:rPr lang="en-US" dirty="0" smtClean="0"/>
              <a:t>, </a:t>
            </a:r>
            <a:r>
              <a:rPr lang="en-US" dirty="0" smtClean="0">
                <a:solidFill>
                  <a:srgbClr val="C00000"/>
                </a:solidFill>
              </a:rPr>
              <a:t>stakeholders</a:t>
            </a:r>
            <a:r>
              <a:rPr lang="en-US" dirty="0" smtClean="0"/>
              <a:t>, </a:t>
            </a:r>
            <a:r>
              <a:rPr lang="en-US" dirty="0" smtClean="0">
                <a:solidFill>
                  <a:srgbClr val="C00000"/>
                </a:solidFill>
              </a:rPr>
              <a:t>designers</a:t>
            </a:r>
            <a:r>
              <a:rPr lang="en-US" dirty="0" smtClean="0"/>
              <a:t>, </a:t>
            </a:r>
            <a:r>
              <a:rPr lang="en-US" dirty="0" smtClean="0">
                <a:solidFill>
                  <a:srgbClr val="C00000"/>
                </a:solidFill>
              </a:rPr>
              <a:t>developers</a:t>
            </a:r>
            <a:r>
              <a:rPr lang="en-US" dirty="0" smtClean="0"/>
              <a:t>, </a:t>
            </a:r>
            <a:r>
              <a:rPr lang="en-US" dirty="0" smtClean="0">
                <a:solidFill>
                  <a:srgbClr val="C00000"/>
                </a:solidFill>
              </a:rPr>
              <a:t>content </a:t>
            </a:r>
            <a:r>
              <a:rPr lang="en-US" dirty="0" smtClean="0">
                <a:solidFill>
                  <a:srgbClr val="C00000"/>
                </a:solidFill>
              </a:rPr>
              <a:t>providers</a:t>
            </a:r>
            <a:r>
              <a:rPr lang="en-US" dirty="0" smtClean="0"/>
              <a:t>, </a:t>
            </a:r>
            <a:r>
              <a:rPr lang="en-US" dirty="0" smtClean="0">
                <a:solidFill>
                  <a:srgbClr val="C00000"/>
                </a:solidFill>
              </a:rPr>
              <a:t>etc</a:t>
            </a:r>
            <a:r>
              <a:rPr lang="en-US" dirty="0" smtClean="0"/>
              <a:t>.</a:t>
            </a: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Sample</a:t>
            </a:r>
            <a:r>
              <a:rPr lang="en-US" dirty="0" smtClean="0"/>
              <a:t> process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smtClean="0"/>
              <a:t>Determine which </a:t>
            </a:r>
            <a:r>
              <a:rPr lang="en-US" dirty="0" smtClean="0">
                <a:solidFill>
                  <a:srgbClr val="C00000"/>
                </a:solidFill>
              </a:rPr>
              <a:t>standards and guidelines</a:t>
            </a:r>
            <a:r>
              <a:rPr lang="en-US" dirty="0" smtClean="0"/>
              <a:t> are </a:t>
            </a:r>
            <a:r>
              <a:rPr lang="en-US" dirty="0" smtClean="0">
                <a:solidFill>
                  <a:srgbClr val="C00000"/>
                </a:solidFill>
              </a:rPr>
              <a:t>appropriate</a:t>
            </a:r>
            <a:r>
              <a:rPr lang="en-US" dirty="0" smtClean="0"/>
              <a:t> for your </a:t>
            </a:r>
            <a:r>
              <a:rPr lang="en-US" dirty="0" smtClean="0"/>
              <a:t>project (</a:t>
            </a:r>
            <a:r>
              <a:rPr lang="en-US" dirty="0" smtClean="0">
                <a:hlinkClick r:id="rId2"/>
              </a:rPr>
              <a:t>WCAG 2.0</a:t>
            </a:r>
            <a:r>
              <a:rPr lang="en-US" dirty="0" smtClean="0"/>
              <a:t>, </a:t>
            </a:r>
            <a:r>
              <a:rPr lang="en-US" dirty="0" smtClean="0">
                <a:hlinkClick r:id="rId3"/>
              </a:rPr>
              <a:t>Mobile Best Practices</a:t>
            </a:r>
            <a:r>
              <a:rPr lang="en-US" dirty="0" smtClean="0"/>
              <a:t>, </a:t>
            </a:r>
            <a:r>
              <a:rPr lang="en-US" dirty="0" smtClean="0">
                <a:hlinkClick r:id="rId4"/>
              </a:rPr>
              <a:t>ATAG</a:t>
            </a:r>
            <a:r>
              <a:rPr lang="en-US" dirty="0" smtClean="0"/>
              <a:t>, </a:t>
            </a:r>
            <a:r>
              <a:rPr lang="en-US" dirty="0" smtClean="0">
                <a:hlinkClick r:id="rId5"/>
              </a:rPr>
              <a:t>CVAA</a:t>
            </a:r>
            <a:r>
              <a:rPr lang="en-US" dirty="0" smtClean="0"/>
              <a:t>, </a:t>
            </a:r>
            <a:r>
              <a:rPr lang="en-US" dirty="0" err="1" smtClean="0">
                <a:hlinkClick r:id="rId6"/>
              </a:rPr>
              <a:t>iOS</a:t>
            </a:r>
            <a:r>
              <a:rPr lang="en-US" dirty="0" smtClean="0">
                <a:hlinkClick r:id="rId6"/>
              </a:rPr>
              <a:t> Accessibility Standards</a:t>
            </a:r>
            <a:r>
              <a:rPr lang="en-US" dirty="0" smtClean="0"/>
              <a:t>, etc.).</a:t>
            </a:r>
            <a:endParaRPr lang="en-US" dirty="0" smtClean="0"/>
          </a:p>
          <a:p>
            <a:pPr marL="514350" indent="-514350">
              <a:buFont typeface="+mj-lt"/>
              <a:buAutoNum type="arabicPeriod" startAt="4"/>
            </a:pPr>
            <a:r>
              <a:rPr lang="en-US" dirty="0" smtClean="0"/>
              <a:t>Put </a:t>
            </a:r>
            <a:r>
              <a:rPr lang="en-US" dirty="0" smtClean="0">
                <a:solidFill>
                  <a:srgbClr val="C00000"/>
                </a:solidFill>
              </a:rPr>
              <a:t>accessibility requirements</a:t>
            </a:r>
            <a:r>
              <a:rPr lang="en-US" dirty="0" smtClean="0"/>
              <a:t> in any vendor </a:t>
            </a:r>
            <a:r>
              <a:rPr lang="en-US" dirty="0" smtClean="0">
                <a:solidFill>
                  <a:srgbClr val="C00000"/>
                </a:solidFill>
              </a:rPr>
              <a:t>requests for proposals</a:t>
            </a:r>
            <a:r>
              <a:rPr lang="en-US" dirty="0" smtClean="0"/>
              <a:t> and/or </a:t>
            </a:r>
            <a:r>
              <a:rPr lang="en-US" dirty="0" smtClean="0">
                <a:solidFill>
                  <a:srgbClr val="C00000"/>
                </a:solidFill>
              </a:rPr>
              <a:t>contracts</a:t>
            </a:r>
            <a:r>
              <a:rPr lang="en-US" dirty="0" smtClean="0"/>
              <a:t>.</a:t>
            </a:r>
          </a:p>
          <a:p>
            <a:pPr marL="514350" indent="-514350">
              <a:buFont typeface="+mj-lt"/>
              <a:buAutoNum type="arabicPeriod" startAt="4"/>
            </a:pPr>
            <a:r>
              <a:rPr lang="en-US" dirty="0" smtClean="0"/>
              <a:t>Determine </a:t>
            </a:r>
            <a:r>
              <a:rPr lang="en-US" dirty="0" smtClean="0"/>
              <a:t>your users’ </a:t>
            </a:r>
            <a:r>
              <a:rPr lang="en-US" dirty="0" smtClean="0">
                <a:solidFill>
                  <a:srgbClr val="C00000"/>
                </a:solidFill>
              </a:rPr>
              <a:t>top tasks</a:t>
            </a:r>
            <a:r>
              <a:rPr lang="en-US" dirty="0" smtClean="0"/>
              <a:t>.</a:t>
            </a:r>
            <a:endParaRPr lang="en-US" dirty="0" smtClean="0"/>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Sample</a:t>
            </a:r>
            <a:r>
              <a:rPr lang="en-US" dirty="0" smtClean="0"/>
              <a:t> process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7"/>
            </a:pPr>
            <a:r>
              <a:rPr lang="en-US" dirty="0" smtClean="0"/>
              <a:t>Review the </a:t>
            </a:r>
            <a:r>
              <a:rPr lang="en-US" dirty="0" smtClean="0">
                <a:solidFill>
                  <a:srgbClr val="C00000"/>
                </a:solidFill>
              </a:rPr>
              <a:t>information architecture</a:t>
            </a:r>
            <a:r>
              <a:rPr lang="en-US" dirty="0" smtClean="0"/>
              <a:t>.</a:t>
            </a:r>
          </a:p>
          <a:p>
            <a:pPr marL="514350" indent="-514350">
              <a:buFont typeface="+mj-lt"/>
              <a:buAutoNum type="arabicPeriod" startAt="7"/>
            </a:pPr>
            <a:r>
              <a:rPr lang="en-US" dirty="0" smtClean="0"/>
              <a:t>Analyze </a:t>
            </a:r>
            <a:r>
              <a:rPr lang="en-US" dirty="0" smtClean="0"/>
              <a:t>the resulting </a:t>
            </a:r>
            <a:r>
              <a:rPr lang="en-US" dirty="0" smtClean="0">
                <a:solidFill>
                  <a:srgbClr val="C00000"/>
                </a:solidFill>
              </a:rPr>
              <a:t>wireframes</a:t>
            </a:r>
            <a:r>
              <a:rPr lang="en-US" dirty="0" smtClean="0"/>
              <a:t>.</a:t>
            </a:r>
          </a:p>
          <a:p>
            <a:pPr marL="514350" indent="-514350">
              <a:buFont typeface="+mj-lt"/>
              <a:buAutoNum type="arabicPeriod" startAt="7"/>
            </a:pPr>
            <a:r>
              <a:rPr lang="en-US" dirty="0" smtClean="0"/>
              <a:t>Conduct </a:t>
            </a:r>
            <a:r>
              <a:rPr lang="en-US" dirty="0" smtClean="0">
                <a:solidFill>
                  <a:srgbClr val="C00000"/>
                </a:solidFill>
              </a:rPr>
              <a:t>usability testing </a:t>
            </a:r>
            <a:r>
              <a:rPr lang="en-US" dirty="0" smtClean="0"/>
              <a:t>with</a:t>
            </a:r>
            <a:r>
              <a:rPr lang="en-US" dirty="0" smtClean="0">
                <a:solidFill>
                  <a:srgbClr val="C00000"/>
                </a:solidFill>
              </a:rPr>
              <a:t> </a:t>
            </a:r>
            <a:r>
              <a:rPr lang="en-US" dirty="0" smtClean="0"/>
              <a:t>paper prototypes (wireframes).</a:t>
            </a:r>
          </a:p>
          <a:p>
            <a:pPr marL="514350" indent="-514350">
              <a:buFont typeface="+mj-lt"/>
              <a:buAutoNum type="arabicPeriod" startAt="7"/>
            </a:pPr>
            <a:r>
              <a:rPr lang="en-US" dirty="0" smtClean="0"/>
              <a:t>Choose </a:t>
            </a:r>
            <a:r>
              <a:rPr lang="en-US" dirty="0" smtClean="0"/>
              <a:t>and test the </a:t>
            </a:r>
            <a:r>
              <a:rPr lang="en-US" dirty="0" smtClean="0">
                <a:solidFill>
                  <a:srgbClr val="C00000"/>
                </a:solidFill>
              </a:rPr>
              <a:t>color scheme</a:t>
            </a:r>
            <a:r>
              <a:rPr lang="en-US" dirty="0" smtClean="0"/>
              <a:t>.</a:t>
            </a:r>
            <a:endParaRPr lang="en-US" dirty="0" smtClean="0">
              <a:solidFill>
                <a:srgbClr val="C00000"/>
              </a:solidFill>
            </a:endParaRPr>
          </a:p>
          <a:p>
            <a:pPr marL="514350" indent="-514350">
              <a:buFont typeface="+mj-lt"/>
              <a:buAutoNum type="arabicPeriod" startAt="7"/>
            </a:pPr>
            <a:r>
              <a:rPr lang="en-US" dirty="0" smtClean="0"/>
              <a:t>Assess </a:t>
            </a:r>
            <a:r>
              <a:rPr lang="en-US" dirty="0" smtClean="0"/>
              <a:t>the </a:t>
            </a:r>
            <a:r>
              <a:rPr lang="en-US" dirty="0" smtClean="0">
                <a:solidFill>
                  <a:srgbClr val="C00000"/>
                </a:solidFill>
              </a:rPr>
              <a:t>design mockups</a:t>
            </a:r>
            <a:r>
              <a:rPr lang="en-US" dirty="0" smtClean="0"/>
              <a:t>.</a:t>
            </a:r>
            <a:endParaRPr lang="en-US" dirty="0" smtClean="0">
              <a:solidFill>
                <a:srgbClr val="C00000"/>
              </a:solidFill>
            </a:endParaRPr>
          </a:p>
          <a:p>
            <a:pPr marL="514350" indent="-514350">
              <a:buFont typeface="+mj-lt"/>
              <a:buAutoNum type="arabicPeriod" startAt="7"/>
            </a:pPr>
            <a:r>
              <a:rPr lang="en-US" dirty="0" smtClean="0"/>
              <a:t>Review the final </a:t>
            </a:r>
            <a:r>
              <a:rPr lang="en-US" b="1" dirty="0" smtClean="0">
                <a:solidFill>
                  <a:srgbClr val="C00000"/>
                </a:solidFill>
              </a:rPr>
              <a:t>written content</a:t>
            </a:r>
            <a:r>
              <a:rPr lang="en-US" dirty="0" smtClean="0"/>
              <a:t>.</a:t>
            </a:r>
            <a:endParaRPr lang="en-US" b="1" dirty="0" smtClean="0">
              <a:solidFill>
                <a:srgbClr val="C00000"/>
              </a:solidFill>
            </a:endParaRP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Sample</a:t>
            </a:r>
            <a:r>
              <a:rPr lang="en-US" dirty="0" smtClean="0"/>
              <a:t> process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13"/>
            </a:pPr>
            <a:r>
              <a:rPr lang="en-US" dirty="0" smtClean="0"/>
              <a:t>Conduct </a:t>
            </a:r>
            <a:r>
              <a:rPr lang="en-US" i="1" dirty="0" smtClean="0">
                <a:solidFill>
                  <a:srgbClr val="C00000"/>
                </a:solidFill>
              </a:rPr>
              <a:t>more</a:t>
            </a:r>
            <a:r>
              <a:rPr lang="en-US" dirty="0" smtClean="0">
                <a:solidFill>
                  <a:srgbClr val="C00000"/>
                </a:solidFill>
              </a:rPr>
              <a:t> informal user testing</a:t>
            </a:r>
            <a:r>
              <a:rPr lang="en-US" dirty="0" smtClean="0"/>
              <a:t> (test the mockups, writing, information architecture).</a:t>
            </a:r>
          </a:p>
          <a:p>
            <a:pPr marL="514350" indent="-514350">
              <a:buFont typeface="+mj-lt"/>
              <a:buAutoNum type="arabicPeriod" startAt="13"/>
            </a:pPr>
            <a:r>
              <a:rPr lang="en-US" dirty="0" smtClean="0"/>
              <a:t>Review </a:t>
            </a:r>
            <a:r>
              <a:rPr lang="en-US" dirty="0" smtClean="0"/>
              <a:t>the </a:t>
            </a:r>
            <a:r>
              <a:rPr lang="en-US" dirty="0" smtClean="0">
                <a:solidFill>
                  <a:srgbClr val="C00000"/>
                </a:solidFill>
              </a:rPr>
              <a:t>templates </a:t>
            </a:r>
            <a:r>
              <a:rPr lang="en-US" dirty="0" smtClean="0"/>
              <a:t>(including </a:t>
            </a:r>
            <a:r>
              <a:rPr lang="en-US" dirty="0" smtClean="0">
                <a:solidFill>
                  <a:srgbClr val="C00000"/>
                </a:solidFill>
              </a:rPr>
              <a:t>ARIA</a:t>
            </a:r>
            <a:r>
              <a:rPr lang="en-US" dirty="0" smtClean="0"/>
              <a:t>); validate/remediate the (semantic)</a:t>
            </a:r>
            <a:r>
              <a:rPr lang="en-US" dirty="0" smtClean="0">
                <a:solidFill>
                  <a:srgbClr val="C00000"/>
                </a:solidFill>
              </a:rPr>
              <a:t> code</a:t>
            </a:r>
            <a:r>
              <a:rPr lang="en-US" dirty="0" smtClean="0"/>
              <a:t>.</a:t>
            </a:r>
            <a:endParaRPr lang="en-US" dirty="0" smtClean="0">
              <a:solidFill>
                <a:srgbClr val="C00000"/>
              </a:solidFill>
            </a:endParaRPr>
          </a:p>
          <a:p>
            <a:pPr marL="971550" lvl="1" indent="-514350">
              <a:buFont typeface="+mj-lt"/>
              <a:buAutoNum type="alphaLcPeriod"/>
            </a:pPr>
            <a:r>
              <a:rPr lang="en-US" dirty="0" smtClean="0"/>
              <a:t>Just because your code validates doesn’t mean your project is accessible—validate anyway!</a:t>
            </a:r>
          </a:p>
          <a:p>
            <a:pPr marL="971550" lvl="1" indent="-514350">
              <a:buFont typeface="+mj-lt"/>
              <a:buAutoNum type="alphaLcPeriod"/>
            </a:pPr>
            <a:r>
              <a:rPr lang="en-US" dirty="0" smtClean="0"/>
              <a:t>Just because your site doesn’t validate doesn’t mean it’s inaccessible—validate anyway</a:t>
            </a:r>
            <a:r>
              <a:rPr lang="en-US" dirty="0" smtClean="0"/>
              <a:t>!</a:t>
            </a:r>
            <a:endParaRPr lang="en-US" dirty="0" smtClean="0"/>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Sample</a:t>
            </a:r>
            <a:r>
              <a:rPr lang="en-US" dirty="0" smtClean="0"/>
              <a:t> process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15"/>
            </a:pPr>
            <a:r>
              <a:rPr lang="en-US" dirty="0" smtClean="0"/>
              <a:t>Review the </a:t>
            </a:r>
            <a:r>
              <a:rPr lang="en-US" dirty="0" smtClean="0">
                <a:solidFill>
                  <a:srgbClr val="C00000"/>
                </a:solidFill>
              </a:rPr>
              <a:t>style sheets</a:t>
            </a:r>
            <a:r>
              <a:rPr lang="en-US" dirty="0" smtClean="0"/>
              <a:t>; validate/remediate the </a:t>
            </a:r>
            <a:r>
              <a:rPr lang="en-US" dirty="0" smtClean="0">
                <a:solidFill>
                  <a:srgbClr val="C00000"/>
                </a:solidFill>
              </a:rPr>
              <a:t>styles</a:t>
            </a:r>
            <a:r>
              <a:rPr lang="en-US" dirty="0" smtClean="0"/>
              <a:t>.</a:t>
            </a:r>
            <a:endParaRPr lang="en-US" dirty="0" smtClean="0">
              <a:solidFill>
                <a:srgbClr val="C00000"/>
              </a:solidFill>
            </a:endParaRPr>
          </a:p>
          <a:p>
            <a:pPr marL="514350" indent="-514350">
              <a:buFont typeface="+mj-lt"/>
              <a:buAutoNum type="arabicPeriod" startAt="15"/>
            </a:pPr>
            <a:r>
              <a:rPr lang="en-US" dirty="0" smtClean="0"/>
              <a:t>Test </a:t>
            </a:r>
            <a:r>
              <a:rPr lang="en-US" dirty="0" smtClean="0"/>
              <a:t>with </a:t>
            </a:r>
            <a:r>
              <a:rPr lang="en-US" dirty="0" smtClean="0">
                <a:solidFill>
                  <a:srgbClr val="C00000"/>
                </a:solidFill>
              </a:rPr>
              <a:t>automated accessibility tools</a:t>
            </a:r>
            <a:r>
              <a:rPr lang="en-US" dirty="0" smtClean="0"/>
              <a:t>.</a:t>
            </a:r>
            <a:endParaRPr lang="en-US" dirty="0" smtClean="0">
              <a:solidFill>
                <a:srgbClr val="C00000"/>
              </a:solidFill>
            </a:endParaRPr>
          </a:p>
          <a:p>
            <a:pPr marL="514350" indent="-514350">
              <a:buFont typeface="+mj-lt"/>
              <a:buAutoNum type="arabicPeriod" startAt="15"/>
            </a:pPr>
            <a:r>
              <a:rPr lang="en-US" dirty="0" smtClean="0"/>
              <a:t>Review the </a:t>
            </a:r>
            <a:r>
              <a:rPr lang="en-US" dirty="0" smtClean="0">
                <a:solidFill>
                  <a:srgbClr val="C00000"/>
                </a:solidFill>
              </a:rPr>
              <a:t>scripting</a:t>
            </a:r>
            <a:r>
              <a:rPr lang="en-US" dirty="0" smtClean="0"/>
              <a:t> (</a:t>
            </a:r>
            <a:r>
              <a:rPr lang="en-US" dirty="0" smtClean="0">
                <a:solidFill>
                  <a:srgbClr val="C00000"/>
                </a:solidFill>
              </a:rPr>
              <a:t>JavaScript</a:t>
            </a:r>
            <a:r>
              <a:rPr lang="en-US" dirty="0" smtClean="0"/>
              <a:t>, </a:t>
            </a:r>
            <a:r>
              <a:rPr lang="en-US" dirty="0" smtClean="0">
                <a:solidFill>
                  <a:srgbClr val="C00000"/>
                </a:solidFill>
              </a:rPr>
              <a:t>AJAX</a:t>
            </a:r>
            <a:r>
              <a:rPr lang="en-US" dirty="0" smtClean="0"/>
              <a:t>, </a:t>
            </a:r>
            <a:r>
              <a:rPr lang="en-US" dirty="0" err="1" smtClean="0">
                <a:solidFill>
                  <a:srgbClr val="C00000"/>
                </a:solidFill>
              </a:rPr>
              <a:t>jQuery</a:t>
            </a:r>
            <a:r>
              <a:rPr lang="en-US" dirty="0" smtClean="0"/>
              <a:t>, </a:t>
            </a:r>
            <a:r>
              <a:rPr lang="en-US" dirty="0" smtClean="0">
                <a:solidFill>
                  <a:srgbClr val="C00000"/>
                </a:solidFill>
              </a:rPr>
              <a:t>YUI</a:t>
            </a:r>
            <a:r>
              <a:rPr lang="en-US" dirty="0" smtClean="0"/>
              <a:t>, </a:t>
            </a:r>
            <a:r>
              <a:rPr lang="en-US" dirty="0" smtClean="0">
                <a:solidFill>
                  <a:srgbClr val="C00000"/>
                </a:solidFill>
              </a:rPr>
              <a:t>whatever</a:t>
            </a:r>
            <a:r>
              <a:rPr lang="en-US" dirty="0" smtClean="0"/>
              <a:t>); add more </a:t>
            </a:r>
            <a:r>
              <a:rPr lang="en-US" dirty="0" smtClean="0">
                <a:solidFill>
                  <a:srgbClr val="C00000"/>
                </a:solidFill>
              </a:rPr>
              <a:t>ARIA</a:t>
            </a:r>
            <a:r>
              <a:rPr lang="en-US" dirty="0" smtClean="0"/>
              <a:t>, if needed.</a:t>
            </a:r>
          </a:p>
          <a:p>
            <a:pPr marL="514350" indent="-514350">
              <a:buFont typeface="+mj-lt"/>
              <a:buAutoNum type="arabicPeriod" startAt="15"/>
            </a:pPr>
            <a:r>
              <a:rPr lang="en-US" dirty="0" smtClean="0"/>
              <a:t>Test again with</a:t>
            </a:r>
            <a:r>
              <a:rPr lang="en-US" dirty="0" smtClean="0">
                <a:solidFill>
                  <a:srgbClr val="C00000"/>
                </a:solidFill>
              </a:rPr>
              <a:t> automated tools</a:t>
            </a:r>
            <a:r>
              <a:rPr lang="en-US" dirty="0" smtClean="0"/>
              <a:t>.</a:t>
            </a:r>
            <a:endParaRPr lang="en-US" dirty="0" smtClean="0">
              <a:solidFill>
                <a:srgbClr val="C00000"/>
              </a:solidFill>
            </a:endParaRP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Sample</a:t>
            </a:r>
            <a:r>
              <a:rPr lang="en-US" dirty="0" smtClean="0"/>
              <a:t> process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19"/>
            </a:pPr>
            <a:r>
              <a:rPr lang="en-US" dirty="0" smtClean="0"/>
              <a:t>Test with </a:t>
            </a:r>
            <a:r>
              <a:rPr lang="en-US" dirty="0" smtClean="0">
                <a:solidFill>
                  <a:srgbClr val="C00000"/>
                </a:solidFill>
              </a:rPr>
              <a:t>assistive technologies</a:t>
            </a:r>
            <a:r>
              <a:rPr lang="en-US" dirty="0" smtClean="0"/>
              <a:t>.</a:t>
            </a:r>
            <a:endParaRPr lang="en-US" dirty="0" smtClean="0">
              <a:solidFill>
                <a:srgbClr val="C00000"/>
              </a:solidFill>
            </a:endParaRPr>
          </a:p>
          <a:p>
            <a:pPr marL="514350" indent="-514350">
              <a:buFont typeface="+mj-lt"/>
              <a:buAutoNum type="arabicPeriod" startAt="19"/>
            </a:pPr>
            <a:r>
              <a:rPr lang="en-US" dirty="0" smtClean="0"/>
              <a:t>Test </a:t>
            </a:r>
            <a:r>
              <a:rPr lang="en-US" dirty="0" smtClean="0"/>
              <a:t>on </a:t>
            </a:r>
            <a:r>
              <a:rPr lang="en-US" dirty="0" smtClean="0">
                <a:solidFill>
                  <a:srgbClr val="C00000"/>
                </a:solidFill>
              </a:rPr>
              <a:t>mobile devices </a:t>
            </a:r>
            <a:r>
              <a:rPr lang="en-US" dirty="0" smtClean="0"/>
              <a:t>and</a:t>
            </a:r>
            <a:r>
              <a:rPr lang="en-US" dirty="0" smtClean="0">
                <a:solidFill>
                  <a:srgbClr val="C00000"/>
                </a:solidFill>
              </a:rPr>
              <a:t> e-readers</a:t>
            </a:r>
            <a:r>
              <a:rPr lang="en-US" dirty="0" smtClean="0"/>
              <a:t>.</a:t>
            </a:r>
            <a:endParaRPr lang="en-US" dirty="0" smtClean="0">
              <a:solidFill>
                <a:srgbClr val="C00000"/>
              </a:solidFill>
            </a:endParaRPr>
          </a:p>
          <a:p>
            <a:pPr marL="514350" indent="-514350">
              <a:buFont typeface="+mj-lt"/>
              <a:buAutoNum type="arabicPeriod" startAt="19"/>
            </a:pPr>
            <a:r>
              <a:rPr lang="en-US" dirty="0" smtClean="0"/>
              <a:t>Test with </a:t>
            </a:r>
            <a:r>
              <a:rPr lang="en-US" dirty="0" smtClean="0">
                <a:solidFill>
                  <a:srgbClr val="C00000"/>
                </a:solidFill>
              </a:rPr>
              <a:t>real people</a:t>
            </a:r>
            <a:r>
              <a:rPr lang="en-US" dirty="0" smtClean="0"/>
              <a:t>,</a:t>
            </a:r>
            <a:r>
              <a:rPr lang="en-US" dirty="0" smtClean="0">
                <a:solidFill>
                  <a:srgbClr val="C00000"/>
                </a:solidFill>
              </a:rPr>
              <a:t> including several people with different disability </a:t>
            </a:r>
            <a:r>
              <a:rPr lang="en-US" dirty="0" smtClean="0">
                <a:solidFill>
                  <a:srgbClr val="C00000"/>
                </a:solidFill>
              </a:rPr>
              <a:t>types</a:t>
            </a:r>
            <a:r>
              <a:rPr lang="en-US" dirty="0" smtClean="0"/>
              <a:t>—don’t forget to </a:t>
            </a:r>
            <a:r>
              <a:rPr lang="en-US" dirty="0" smtClean="0">
                <a:solidFill>
                  <a:srgbClr val="C00000"/>
                </a:solidFill>
              </a:rPr>
              <a:t>test the written content, too</a:t>
            </a:r>
            <a:r>
              <a:rPr lang="en-US" dirty="0" smtClean="0"/>
              <a:t>.</a:t>
            </a:r>
            <a:endParaRPr lang="en-US" dirty="0" smtClean="0">
              <a:solidFill>
                <a:srgbClr val="C00000"/>
              </a:solidFill>
            </a:endParaRPr>
          </a:p>
          <a:p>
            <a:pPr marL="514350" indent="-514350">
              <a:buFont typeface="+mj-lt"/>
              <a:buAutoNum type="arabicPeriod" startAt="19"/>
            </a:pPr>
            <a:r>
              <a:rPr lang="en-US" dirty="0" smtClean="0"/>
              <a:t>Continue to </a:t>
            </a:r>
            <a:r>
              <a:rPr lang="en-US" dirty="0" smtClean="0">
                <a:solidFill>
                  <a:srgbClr val="C00000"/>
                </a:solidFill>
              </a:rPr>
              <a:t>improve and test after the launch</a:t>
            </a:r>
            <a:r>
              <a:rPr lang="en-US" dirty="0" smtClean="0"/>
              <a:t> (since browsers and software change</a:t>
            </a:r>
            <a:r>
              <a:rPr lang="en-US" dirty="0" smtClean="0"/>
              <a:t>).</a:t>
            </a: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WCAG 2.0 and general </a:t>
            </a:r>
            <a:r>
              <a:rPr lang="en-US" b="1" dirty="0" smtClean="0">
                <a:solidFill>
                  <a:srgbClr val="C00000"/>
                </a:solidFill>
              </a:rPr>
              <a:t>*</a:t>
            </a:r>
            <a:r>
              <a:rPr lang="en-US" dirty="0" smtClean="0"/>
              <a:t>a11y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2"/>
              </a:rPr>
              <a:t>Government of Canada Web Experience Toolkit</a:t>
            </a:r>
            <a:r>
              <a:rPr lang="en-US" dirty="0" smtClean="0"/>
              <a:t> (WET)—above all else, see the </a:t>
            </a:r>
            <a:r>
              <a:rPr lang="en-US" dirty="0" smtClean="0">
                <a:hlinkClick r:id="rId3"/>
              </a:rPr>
              <a:t>Accessibility Responsibilities Breakdown</a:t>
            </a:r>
            <a:r>
              <a:rPr lang="en-US" dirty="0" smtClean="0"/>
              <a:t>; it will help you create your process and define roles.</a:t>
            </a:r>
          </a:p>
          <a:p>
            <a:r>
              <a:rPr lang="en-US" dirty="0" smtClean="0">
                <a:hlinkClick r:id="rId4"/>
              </a:rPr>
              <a:t>Constructing a POUR Website</a:t>
            </a:r>
            <a:r>
              <a:rPr lang="en-US" dirty="0" smtClean="0"/>
              <a:t>, </a:t>
            </a:r>
            <a:r>
              <a:rPr lang="en-US" dirty="0" err="1" smtClean="0"/>
              <a:t>WebAIM</a:t>
            </a:r>
            <a:endParaRPr lang="en-US" dirty="0" smtClean="0"/>
          </a:p>
          <a:p>
            <a:r>
              <a:rPr lang="en-US" dirty="0" smtClean="0"/>
              <a:t>BBC’s </a:t>
            </a:r>
            <a:r>
              <a:rPr lang="en-US" dirty="0" smtClean="0">
                <a:hlinkClick r:id="rId5"/>
              </a:rPr>
              <a:t>Future Media Standards and Guidelines</a:t>
            </a:r>
            <a:endParaRPr lang="en-US" dirty="0" smtClean="0"/>
          </a:p>
          <a:p>
            <a:r>
              <a:rPr lang="en-US" dirty="0" smtClean="0">
                <a:hlinkClick r:id="rId6"/>
              </a:rPr>
              <a:t>A11y Buzz</a:t>
            </a:r>
            <a:endParaRPr lang="en-US" dirty="0" smtClean="0"/>
          </a:p>
          <a:p>
            <a:pPr>
              <a:buNone/>
            </a:pPr>
            <a:endParaRPr lang="en-US" dirty="0" smtClean="0"/>
          </a:p>
          <a:p>
            <a:pPr>
              <a:buNone/>
            </a:pPr>
            <a:r>
              <a:rPr lang="en-US" b="1" dirty="0" smtClean="0">
                <a:solidFill>
                  <a:srgbClr val="C00000"/>
                </a:solidFill>
              </a:rPr>
              <a:t>*</a:t>
            </a:r>
            <a:r>
              <a:rPr lang="en-US" dirty="0" smtClean="0"/>
              <a:t> accessibility</a:t>
            </a: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Disabilities</a:t>
            </a:r>
            <a:endParaRPr lang="en-US" dirty="0"/>
          </a:p>
        </p:txBody>
      </p:sp>
      <p:sp>
        <p:nvSpPr>
          <p:cNvPr id="3" name="Content Placeholder 2"/>
          <p:cNvSpPr>
            <a:spLocks noGrp="1"/>
          </p:cNvSpPr>
          <p:nvPr>
            <p:ph idx="1"/>
          </p:nvPr>
        </p:nvSpPr>
        <p:spPr/>
        <p:txBody>
          <a:bodyPr/>
          <a:lstStyle/>
          <a:p>
            <a:r>
              <a:rPr lang="en-US" dirty="0" smtClean="0"/>
              <a:t>Disability types/issues</a:t>
            </a:r>
          </a:p>
          <a:p>
            <a:pPr lvl="1"/>
            <a:r>
              <a:rPr lang="en-US" dirty="0" smtClean="0">
                <a:hlinkClick r:id="rId2"/>
              </a:rPr>
              <a:t>Visual</a:t>
            </a:r>
            <a:r>
              <a:rPr lang="en-US" dirty="0" smtClean="0"/>
              <a:t>, </a:t>
            </a:r>
            <a:r>
              <a:rPr lang="en-US" dirty="0" smtClean="0">
                <a:hlinkClick r:id="rId2"/>
              </a:rPr>
              <a:t>cognitive</a:t>
            </a:r>
            <a:r>
              <a:rPr lang="en-US" dirty="0" smtClean="0"/>
              <a:t>, </a:t>
            </a:r>
            <a:r>
              <a:rPr lang="en-US" dirty="0" smtClean="0">
                <a:hlinkClick r:id="rId3"/>
              </a:rPr>
              <a:t>motor</a:t>
            </a:r>
            <a:r>
              <a:rPr lang="en-US" dirty="0" smtClean="0"/>
              <a:t>, and </a:t>
            </a:r>
            <a:r>
              <a:rPr lang="en-US" dirty="0" smtClean="0">
                <a:hlinkClick r:id="rId4"/>
              </a:rPr>
              <a:t>hearing</a:t>
            </a:r>
            <a:r>
              <a:rPr lang="en-US" dirty="0" smtClean="0"/>
              <a:t> impairments; </a:t>
            </a:r>
            <a:r>
              <a:rPr lang="en-US" dirty="0" smtClean="0">
                <a:hlinkClick r:id="rId5"/>
              </a:rPr>
              <a:t>neurological/seizure disorders</a:t>
            </a:r>
            <a:r>
              <a:rPr lang="en-US" dirty="0" smtClean="0"/>
              <a:t>; </a:t>
            </a:r>
            <a:r>
              <a:rPr lang="en-US" dirty="0" smtClean="0">
                <a:hlinkClick r:id="rId6"/>
              </a:rPr>
              <a:t>elderly and aging</a:t>
            </a:r>
            <a:endParaRPr lang="en-US" dirty="0" smtClean="0"/>
          </a:p>
          <a:p>
            <a:r>
              <a:rPr lang="en-US" dirty="0" smtClean="0">
                <a:hlinkClick r:id="rId7"/>
              </a:rPr>
              <a:t>What Is Assistive Technology</a:t>
            </a:r>
            <a:r>
              <a:rPr lang="en-US" dirty="0" smtClean="0"/>
              <a:t>? – ATIA</a:t>
            </a:r>
          </a:p>
          <a:p>
            <a:r>
              <a:rPr lang="en-US" dirty="0" smtClean="0">
                <a:hlinkClick r:id="rId8"/>
              </a:rPr>
              <a:t>Videos of people using assistive technologies</a:t>
            </a:r>
            <a:r>
              <a:rPr lang="en-US" dirty="0" smtClean="0"/>
              <a:t>, from </a:t>
            </a:r>
            <a:r>
              <a:rPr lang="en-US" dirty="0" err="1" smtClean="0"/>
              <a:t>AssistiveWare</a:t>
            </a:r>
            <a:endParaRPr lang="en-US" dirty="0" smtClean="0"/>
          </a:p>
          <a:p>
            <a:r>
              <a:rPr lang="en-US" dirty="0" smtClean="0">
                <a:hlinkClick r:id="rId9"/>
              </a:rPr>
              <a:t>How Assistive Technology Works</a:t>
            </a:r>
            <a:r>
              <a:rPr lang="en-US" dirty="0" smtClean="0"/>
              <a:t> (demonstrations), University of Dundee</a:t>
            </a: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Project management</a:t>
            </a:r>
            <a:endParaRPr lang="en-US" dirty="0"/>
          </a:p>
        </p:txBody>
      </p:sp>
      <p:sp>
        <p:nvSpPr>
          <p:cNvPr id="3" name="Content Placeholder 2"/>
          <p:cNvSpPr>
            <a:spLocks noGrp="1"/>
          </p:cNvSpPr>
          <p:nvPr>
            <p:ph idx="1"/>
          </p:nvPr>
        </p:nvSpPr>
        <p:spPr/>
        <p:txBody>
          <a:bodyPr/>
          <a:lstStyle/>
          <a:p>
            <a:r>
              <a:rPr lang="en-US" dirty="0" smtClean="0">
                <a:hlinkClick r:id="rId2"/>
              </a:rPr>
              <a:t>Integrating Accessibility in the Organization’s Web Development Life Cycle</a:t>
            </a:r>
            <a:r>
              <a:rPr lang="en-US" dirty="0" smtClean="0"/>
              <a:t>, Denis Boudreau</a:t>
            </a:r>
          </a:p>
          <a:p>
            <a:r>
              <a:rPr lang="en-US" dirty="0" smtClean="0">
                <a:hlinkClick r:id="rId3"/>
              </a:rPr>
              <a:t>Accessibility for Project Managers</a:t>
            </a:r>
            <a:r>
              <a:rPr lang="en-US" dirty="0" smtClean="0"/>
              <a:t>, </a:t>
            </a:r>
            <a:r>
              <a:rPr lang="en-US" dirty="0" err="1" smtClean="0"/>
              <a:t>Henny</a:t>
            </a:r>
            <a:r>
              <a:rPr lang="en-US" dirty="0" smtClean="0"/>
              <a:t> Swan</a:t>
            </a:r>
          </a:p>
          <a:p>
            <a:r>
              <a:rPr lang="en-US" dirty="0" smtClean="0">
                <a:hlinkClick r:id="rId4"/>
              </a:rPr>
              <a:t>Managing Accessibility Compliance in the Enterprise</a:t>
            </a:r>
            <a:r>
              <a:rPr lang="en-US" dirty="0" smtClean="0"/>
              <a:t>, Karl Groves</a:t>
            </a:r>
          </a:p>
          <a:p>
            <a:r>
              <a:rPr lang="en-US" dirty="0" smtClean="0">
                <a:hlinkClick r:id="rId5"/>
              </a:rPr>
              <a:t>Plan for Accessibility</a:t>
            </a:r>
            <a:r>
              <a:rPr lang="en-US" dirty="0" smtClean="0"/>
              <a:t>, Option Keys</a:t>
            </a: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Project management</a:t>
            </a:r>
            <a:endParaRPr lang="en-US" dirty="0"/>
          </a:p>
        </p:txBody>
      </p:sp>
      <p:sp>
        <p:nvSpPr>
          <p:cNvPr id="3" name="Content Placeholder 2"/>
          <p:cNvSpPr>
            <a:spLocks noGrp="1"/>
          </p:cNvSpPr>
          <p:nvPr>
            <p:ph idx="1"/>
          </p:nvPr>
        </p:nvSpPr>
        <p:spPr/>
        <p:txBody>
          <a:bodyPr/>
          <a:lstStyle/>
          <a:p>
            <a:r>
              <a:rPr lang="en-US" dirty="0" smtClean="0">
                <a:hlinkClick r:id="rId2"/>
              </a:rPr>
              <a:t>Planning Accessibility</a:t>
            </a:r>
            <a:r>
              <a:rPr lang="en-US" dirty="0" smtClean="0"/>
              <a:t>, Government of Canada</a:t>
            </a:r>
          </a:p>
          <a:p>
            <a:r>
              <a:rPr lang="en-US" dirty="0" smtClean="0">
                <a:hlinkClick r:id="rId3"/>
              </a:rPr>
              <a:t>Just Ask: Integrating Accessibility Throughout Design</a:t>
            </a:r>
            <a:r>
              <a:rPr lang="en-US" dirty="0" smtClean="0"/>
              <a:t>, Shawn Lawton Henry</a:t>
            </a: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rtistic representation of the Inara character from &quot;Firefly&quot;"/>
          <p:cNvPicPr>
            <a:picLocks noChangeAspect="1" noChangeArrowheads="1"/>
          </p:cNvPicPr>
          <p:nvPr/>
        </p:nvPicPr>
        <p:blipFill>
          <a:blip r:embed="rId3"/>
          <a:srcRect/>
          <a:stretch>
            <a:fillRect/>
          </a:stretch>
        </p:blipFill>
        <p:spPr bwMode="auto">
          <a:xfrm>
            <a:off x="0" y="0"/>
            <a:ext cx="9144000" cy="5724525"/>
          </a:xfrm>
          <a:prstGeom prst="rect">
            <a:avLst/>
          </a:prstGeom>
          <a:noFill/>
          <a:ln w="9525">
            <a:noFill/>
            <a:miter lim="800000"/>
            <a:headEnd/>
            <a:tailEnd/>
          </a:ln>
          <a:effectLst/>
        </p:spPr>
      </p:pic>
      <p:sp>
        <p:nvSpPr>
          <p:cNvPr id="2" name="Title 1"/>
          <p:cNvSpPr>
            <a:spLocks noGrp="1"/>
          </p:cNvSpPr>
          <p:nvPr>
            <p:ph type="title"/>
          </p:nvPr>
        </p:nvSpPr>
        <p:spPr>
          <a:xfrm>
            <a:off x="2438400" y="4114800"/>
            <a:ext cx="6705600" cy="1600200"/>
          </a:xfrm>
          <a:solidFill>
            <a:schemeClr val="accent2">
              <a:lumMod val="40000"/>
              <a:lumOff val="60000"/>
            </a:schemeClr>
          </a:solidFill>
        </p:spPr>
        <p:txBody>
          <a:bodyPr>
            <a:normAutofit/>
          </a:bodyPr>
          <a:lstStyle/>
          <a:p>
            <a:pPr algn="l"/>
            <a:r>
              <a:rPr lang="en-US" dirty="0" smtClean="0"/>
              <a:t>This is our </a:t>
            </a:r>
            <a:r>
              <a:rPr lang="en-US" b="1" dirty="0" smtClean="0">
                <a:solidFill>
                  <a:srgbClr val="C00000"/>
                </a:solidFill>
              </a:rPr>
              <a:t>designer</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Writing content</a:t>
            </a:r>
            <a:endParaRPr lang="en-US" dirty="0"/>
          </a:p>
        </p:txBody>
      </p:sp>
      <p:sp>
        <p:nvSpPr>
          <p:cNvPr id="3" name="Content Placeholder 2"/>
          <p:cNvSpPr>
            <a:spLocks noGrp="1"/>
          </p:cNvSpPr>
          <p:nvPr>
            <p:ph idx="1"/>
          </p:nvPr>
        </p:nvSpPr>
        <p:spPr/>
        <p:txBody>
          <a:bodyPr/>
          <a:lstStyle/>
          <a:p>
            <a:r>
              <a:rPr lang="en-US" dirty="0" smtClean="0">
                <a:hlinkClick r:id="rId2"/>
              </a:rPr>
              <a:t>Accessibility for Web Writers</a:t>
            </a:r>
            <a:r>
              <a:rPr lang="en-US" dirty="0" smtClean="0"/>
              <a:t>, by 4 Syllables</a:t>
            </a:r>
          </a:p>
          <a:p>
            <a:r>
              <a:rPr lang="en-US" dirty="0" smtClean="0">
                <a:hlinkClick r:id="rId3"/>
              </a:rPr>
              <a:t>Content and Usability: Web Writing</a:t>
            </a:r>
            <a:r>
              <a:rPr lang="en-US" dirty="0" smtClean="0"/>
              <a:t>, Web Credible</a:t>
            </a:r>
          </a:p>
          <a:p>
            <a:r>
              <a:rPr lang="en-US" dirty="0" smtClean="0">
                <a:hlinkClick r:id="rId4"/>
              </a:rPr>
              <a:t>Make it Plain: Accessibility and Usability Through Plain Language</a:t>
            </a:r>
            <a:r>
              <a:rPr lang="en-US" dirty="0" smtClean="0"/>
              <a:t>, Angela Hooker (hey!)</a:t>
            </a:r>
          </a:p>
          <a:p>
            <a:r>
              <a:rPr lang="en-US" dirty="0" smtClean="0">
                <a:hlinkClick r:id="rId5"/>
              </a:rPr>
              <a:t>Plain Language: Accessibility for Information</a:t>
            </a:r>
            <a:r>
              <a:rPr lang="en-US" dirty="0" smtClean="0"/>
              <a:t>, Whitney </a:t>
            </a:r>
            <a:r>
              <a:rPr lang="en-US" dirty="0" err="1" smtClean="0"/>
              <a:t>Quesenbery</a:t>
            </a:r>
            <a:endParaRPr lang="en-US" dirty="0" smtClean="0"/>
          </a:p>
          <a:p>
            <a:r>
              <a:rPr lang="en-US" dirty="0" smtClean="0">
                <a:hlinkClick r:id="rId6"/>
              </a:rPr>
              <a:t>Plain Language Checklist</a:t>
            </a:r>
            <a:r>
              <a:rPr lang="en-US" dirty="0" smtClean="0"/>
              <a:t>, PlainLanguage.gov</a:t>
            </a: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Design</a:t>
            </a:r>
            <a:endParaRPr lang="en-US" dirty="0"/>
          </a:p>
        </p:txBody>
      </p:sp>
      <p:sp>
        <p:nvSpPr>
          <p:cNvPr id="3" name="Content Placeholder 2"/>
          <p:cNvSpPr>
            <a:spLocks noGrp="1"/>
          </p:cNvSpPr>
          <p:nvPr>
            <p:ph idx="1"/>
          </p:nvPr>
        </p:nvSpPr>
        <p:spPr/>
        <p:txBody>
          <a:bodyPr/>
          <a:lstStyle/>
          <a:p>
            <a:r>
              <a:rPr lang="en-US" dirty="0" smtClean="0">
                <a:hlinkClick r:id="rId2"/>
              </a:rPr>
              <a:t>Web Accessibility for Designers</a:t>
            </a:r>
            <a:r>
              <a:rPr lang="en-US" dirty="0" smtClean="0"/>
              <a:t>, </a:t>
            </a:r>
            <a:r>
              <a:rPr lang="en-US" dirty="0" err="1" smtClean="0"/>
              <a:t>WebAIM</a:t>
            </a:r>
            <a:endParaRPr lang="en-US" dirty="0" smtClean="0"/>
          </a:p>
          <a:p>
            <a:pPr marL="342900" lvl="1" indent="-342900">
              <a:buFont typeface="Arial" charset="0"/>
              <a:buChar char="•"/>
            </a:pPr>
            <a:r>
              <a:rPr lang="en-US" sz="3200" dirty="0" smtClean="0">
                <a:hlinkClick r:id="rId3"/>
              </a:rPr>
              <a:t>Just Ask: Integrating Accessibility Throughout Design</a:t>
            </a:r>
            <a:r>
              <a:rPr lang="en-US" sz="3200" dirty="0" smtClean="0"/>
              <a:t>, Shawn Lawton Henry</a:t>
            </a:r>
          </a:p>
          <a:p>
            <a:pPr marL="342900" lvl="1" indent="-342900">
              <a:buFont typeface="Arial" charset="0"/>
              <a:buChar char="•"/>
            </a:pPr>
            <a:r>
              <a:rPr lang="en-US" sz="3200" dirty="0" smtClean="0">
                <a:hlinkClick r:id="rId4"/>
              </a:rPr>
              <a:t>Design Considerations</a:t>
            </a:r>
            <a:r>
              <a:rPr lang="en-US" sz="3200" dirty="0" smtClean="0"/>
              <a:t>, </a:t>
            </a:r>
            <a:r>
              <a:rPr lang="en-US" sz="3200" dirty="0" err="1" smtClean="0"/>
              <a:t>WebAIM</a:t>
            </a:r>
            <a:endParaRPr lang="en-US" sz="3200" dirty="0" smtClean="0"/>
          </a:p>
          <a:p>
            <a:r>
              <a:rPr lang="en-US" dirty="0" smtClean="0">
                <a:hlinkClick r:id="rId5"/>
              </a:rPr>
              <a:t>Color Contrast Checker</a:t>
            </a:r>
            <a:r>
              <a:rPr lang="en-US" dirty="0" smtClean="0"/>
              <a:t>, </a:t>
            </a:r>
            <a:r>
              <a:rPr lang="en-US" dirty="0" err="1" smtClean="0"/>
              <a:t>WebAIM</a:t>
            </a:r>
            <a:r>
              <a:rPr lang="en-US" dirty="0" smtClean="0"/>
              <a:t> </a:t>
            </a:r>
          </a:p>
          <a:p>
            <a:r>
              <a:rPr lang="en-US" dirty="0" smtClean="0">
                <a:hlinkClick r:id="rId6"/>
              </a:rPr>
              <a:t>Accessibility Color Wheel</a:t>
            </a:r>
            <a:endParaRPr lang="en-US" dirty="0" smtClean="0"/>
          </a:p>
          <a:p>
            <a:r>
              <a:rPr lang="en-US" dirty="0" smtClean="0">
                <a:hlinkClick r:id="rId7"/>
              </a:rPr>
              <a:t>Trace Photosensitive Epilepsy Analysis Tool</a:t>
            </a:r>
            <a:r>
              <a:rPr lang="en-US" dirty="0" smtClean="0"/>
              <a:t> (PEAT) – tests flashing </a:t>
            </a:r>
            <a:r>
              <a:rPr lang="en-US" dirty="0" smtClean="0"/>
              <a:t>content</a:t>
            </a:r>
            <a:endParaRPr lang="en-US" dirty="0" smtClean="0"/>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Development</a:t>
            </a:r>
            <a:endParaRPr lang="en-US" dirty="0"/>
          </a:p>
        </p:txBody>
      </p:sp>
      <p:sp>
        <p:nvSpPr>
          <p:cNvPr id="3" name="Content Placeholder 2"/>
          <p:cNvSpPr>
            <a:spLocks noGrp="1"/>
          </p:cNvSpPr>
          <p:nvPr>
            <p:ph idx="1"/>
          </p:nvPr>
        </p:nvSpPr>
        <p:spPr/>
        <p:txBody>
          <a:bodyPr>
            <a:normAutofit/>
          </a:bodyPr>
          <a:lstStyle/>
          <a:p>
            <a:r>
              <a:rPr lang="en-US" dirty="0" smtClean="0">
                <a:hlinkClick r:id="rId2"/>
              </a:rPr>
              <a:t>Web Accessibility for Developers</a:t>
            </a:r>
            <a:r>
              <a:rPr lang="en-US" dirty="0" smtClean="0"/>
              <a:t> (videos), BBC</a:t>
            </a:r>
          </a:p>
          <a:p>
            <a:r>
              <a:rPr lang="en-US" dirty="0" smtClean="0"/>
              <a:t>Build a code library!</a:t>
            </a:r>
          </a:p>
          <a:p>
            <a:r>
              <a:rPr lang="en-US" dirty="0" smtClean="0"/>
              <a:t>Use code generators (see </a:t>
            </a:r>
            <a:r>
              <a:rPr lang="en-US" dirty="0" err="1" smtClean="0">
                <a:hlinkClick r:id="rId3"/>
              </a:rPr>
              <a:t>Accessify’s</a:t>
            </a:r>
            <a:r>
              <a:rPr lang="en-US" dirty="0" smtClean="0">
                <a:hlinkClick r:id="rId3"/>
              </a:rPr>
              <a:t> tools</a:t>
            </a:r>
            <a:r>
              <a:rPr lang="en-US" dirty="0" smtClean="0"/>
              <a:t>).</a:t>
            </a:r>
          </a:p>
          <a:p>
            <a:r>
              <a:rPr lang="en-US" dirty="0" smtClean="0">
                <a:hlinkClick r:id="rId4"/>
              </a:rPr>
              <a:t>Web Developer Toolbar</a:t>
            </a:r>
            <a:r>
              <a:rPr lang="en-US" dirty="0" smtClean="0"/>
              <a:t>, Chris </a:t>
            </a:r>
            <a:r>
              <a:rPr lang="en-US" dirty="0" err="1" smtClean="0"/>
              <a:t>Pederick</a:t>
            </a:r>
            <a:endParaRPr lang="en-US" dirty="0" smtClean="0"/>
          </a:p>
          <a:p>
            <a:r>
              <a:rPr lang="en-US" dirty="0" smtClean="0">
                <a:hlinkClick r:id="rId5"/>
              </a:rPr>
              <a:t>Firebug</a:t>
            </a:r>
            <a:r>
              <a:rPr lang="en-US" dirty="0" smtClean="0"/>
              <a:t>, Mozilla</a:t>
            </a:r>
          </a:p>
          <a:p>
            <a:r>
              <a:rPr lang="en-US" dirty="0" smtClean="0">
                <a:hlinkClick r:id="rId6"/>
              </a:rPr>
              <a:t>WCAG 2.0 Checklist</a:t>
            </a:r>
            <a:r>
              <a:rPr lang="en-US" dirty="0" smtClean="0"/>
              <a:t>, </a:t>
            </a:r>
            <a:r>
              <a:rPr lang="en-US" dirty="0" err="1" smtClean="0"/>
              <a:t>WebAIM</a:t>
            </a:r>
            <a:endParaRPr lang="en-US" dirty="0" smtClean="0"/>
          </a:p>
          <a:p>
            <a:r>
              <a:rPr lang="en-US" dirty="0" smtClean="0">
                <a:hlinkClick r:id="rId7"/>
              </a:rPr>
              <a:t>Web Accessibility Gone Wild</a:t>
            </a:r>
            <a:r>
              <a:rPr lang="en-US" dirty="0" smtClean="0"/>
              <a:t>, </a:t>
            </a:r>
            <a:r>
              <a:rPr lang="en-US" dirty="0" err="1" smtClean="0"/>
              <a:t>WebAIM</a:t>
            </a:r>
            <a:endParaRPr lang="en-US" dirty="0" smtClean="0"/>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Development</a:t>
            </a:r>
            <a:endParaRPr lang="en-US" dirty="0"/>
          </a:p>
        </p:txBody>
      </p:sp>
      <p:sp>
        <p:nvSpPr>
          <p:cNvPr id="3" name="Content Placeholder 2"/>
          <p:cNvSpPr>
            <a:spLocks noGrp="1"/>
          </p:cNvSpPr>
          <p:nvPr>
            <p:ph idx="1"/>
          </p:nvPr>
        </p:nvSpPr>
        <p:spPr/>
        <p:txBody>
          <a:bodyPr/>
          <a:lstStyle/>
          <a:p>
            <a:r>
              <a:rPr lang="en-US" dirty="0" smtClean="0"/>
              <a:t>W3C </a:t>
            </a:r>
            <a:r>
              <a:rPr lang="en-US" dirty="0" smtClean="0">
                <a:hlinkClick r:id="rId2"/>
              </a:rPr>
              <a:t>Mobile Web Best Practices</a:t>
            </a:r>
            <a:endParaRPr lang="en-US" dirty="0" smtClean="0"/>
          </a:p>
          <a:p>
            <a:r>
              <a:rPr lang="en-US" dirty="0" smtClean="0">
                <a:hlinkClick r:id="rId3"/>
              </a:rPr>
              <a:t>Juicy Studio Accessibility Toolbar</a:t>
            </a:r>
            <a:r>
              <a:rPr lang="en-US" dirty="0" smtClean="0"/>
              <a:t> —for ARIA, data tables, color contrast</a:t>
            </a:r>
          </a:p>
          <a:p>
            <a:r>
              <a:rPr lang="en-US" dirty="0" err="1" smtClean="0">
                <a:hlinkClick r:id="rId4"/>
              </a:rPr>
              <a:t>aChecker</a:t>
            </a:r>
            <a:r>
              <a:rPr lang="en-US" dirty="0" smtClean="0"/>
              <a:t>, Inclusive Design Institute at OCAD University</a:t>
            </a:r>
          </a:p>
          <a:p>
            <a:r>
              <a:rPr lang="en-US" dirty="0" smtClean="0">
                <a:hlinkClick r:id="rId5"/>
              </a:rPr>
              <a:t>WAVE Toolbar</a:t>
            </a:r>
            <a:r>
              <a:rPr lang="en-US" dirty="0" smtClean="0"/>
              <a:t>, </a:t>
            </a:r>
            <a:r>
              <a:rPr lang="en-US" dirty="0" err="1" smtClean="0"/>
              <a:t>WebAIM</a:t>
            </a:r>
            <a:endParaRPr lang="en-US" dirty="0" smtClean="0"/>
          </a:p>
          <a:p>
            <a:r>
              <a:rPr lang="en-US" dirty="0" err="1" smtClean="0">
                <a:hlinkClick r:id="rId6"/>
              </a:rPr>
              <a:t>Favelets</a:t>
            </a:r>
            <a:r>
              <a:rPr lang="en-US" dirty="0" smtClean="0">
                <a:hlinkClick r:id="rId6"/>
              </a:rPr>
              <a:t> for Checking Web Accessibility</a:t>
            </a:r>
            <a:r>
              <a:rPr lang="en-US" dirty="0" smtClean="0"/>
              <a:t>, Jim Thatcher</a:t>
            </a: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Quality assurance</a:t>
            </a:r>
            <a:endParaRPr lang="en-US" dirty="0"/>
          </a:p>
        </p:txBody>
      </p:sp>
      <p:sp>
        <p:nvSpPr>
          <p:cNvPr id="3" name="Content Placeholder 2"/>
          <p:cNvSpPr>
            <a:spLocks noGrp="1"/>
          </p:cNvSpPr>
          <p:nvPr>
            <p:ph idx="1"/>
          </p:nvPr>
        </p:nvSpPr>
        <p:spPr/>
        <p:txBody>
          <a:bodyPr>
            <a:normAutofit/>
          </a:bodyPr>
          <a:lstStyle/>
          <a:p>
            <a:r>
              <a:rPr lang="en-US" dirty="0" smtClean="0">
                <a:hlinkClick r:id="rId2"/>
              </a:rPr>
              <a:t>Template for Accessibility Evaluation Reports</a:t>
            </a:r>
            <a:r>
              <a:rPr lang="en-US" dirty="0" smtClean="0"/>
              <a:t>, W3C-WAI</a:t>
            </a:r>
          </a:p>
          <a:p>
            <a:r>
              <a:rPr lang="en-US" dirty="0" smtClean="0">
                <a:hlinkClick r:id="rId3"/>
              </a:rPr>
              <a:t>Accessibility Evaluation Resources</a:t>
            </a:r>
            <a:r>
              <a:rPr lang="en-US" dirty="0" smtClean="0"/>
              <a:t>, W3C-Web Accessibility Initiative</a:t>
            </a:r>
          </a:p>
          <a:p>
            <a:r>
              <a:rPr lang="en-US" dirty="0" smtClean="0">
                <a:hlinkClick r:id="rId4"/>
              </a:rPr>
              <a:t>Evaluation, Testing, and Tools</a:t>
            </a:r>
            <a:r>
              <a:rPr lang="en-US" dirty="0" smtClean="0"/>
              <a:t>, </a:t>
            </a:r>
            <a:r>
              <a:rPr lang="en-US" dirty="0" err="1" smtClean="0"/>
              <a:t>WebAIM</a:t>
            </a:r>
            <a:endParaRPr lang="en-US" dirty="0" smtClean="0"/>
          </a:p>
          <a:p>
            <a:r>
              <a:rPr lang="en-US" dirty="0" smtClean="0">
                <a:hlinkClick r:id="rId5"/>
              </a:rPr>
              <a:t>WCAG 2.0 Checklist</a:t>
            </a:r>
            <a:r>
              <a:rPr lang="en-US" dirty="0" smtClean="0"/>
              <a:t>, </a:t>
            </a:r>
            <a:r>
              <a:rPr lang="en-US" dirty="0" err="1" smtClean="0"/>
              <a:t>WebAIM</a:t>
            </a:r>
            <a:endParaRPr lang="en-US" dirty="0" smtClean="0"/>
          </a:p>
          <a:p>
            <a:r>
              <a:rPr lang="en-US" dirty="0" err="1" smtClean="0">
                <a:hlinkClick r:id="rId6"/>
              </a:rPr>
              <a:t>Wickline</a:t>
            </a:r>
            <a:r>
              <a:rPr lang="en-US" dirty="0" smtClean="0">
                <a:hlinkClick r:id="rId6"/>
              </a:rPr>
              <a:t> Color Blind Web Page Filter</a:t>
            </a:r>
            <a:endParaRPr lang="en-US" dirty="0" smtClean="0"/>
          </a:p>
          <a:p>
            <a:r>
              <a:rPr lang="en-US" dirty="0" smtClean="0">
                <a:hlinkClick r:id="rId7"/>
              </a:rPr>
              <a:t>Web Developer Toolbar</a:t>
            </a:r>
            <a:r>
              <a:rPr lang="en-US" dirty="0" smtClean="0"/>
              <a:t>, Chris </a:t>
            </a:r>
            <a:r>
              <a:rPr lang="en-US" dirty="0" err="1" smtClean="0"/>
              <a:t>Pederick</a:t>
            </a:r>
            <a:endParaRPr lang="en-US" dirty="0" smtClean="0"/>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Quality assurance</a:t>
            </a:r>
            <a:endParaRPr lang="en-US" dirty="0"/>
          </a:p>
        </p:txBody>
      </p:sp>
      <p:sp>
        <p:nvSpPr>
          <p:cNvPr id="3" name="Content Placeholder 2"/>
          <p:cNvSpPr>
            <a:spLocks noGrp="1"/>
          </p:cNvSpPr>
          <p:nvPr>
            <p:ph idx="1"/>
          </p:nvPr>
        </p:nvSpPr>
        <p:spPr/>
        <p:txBody>
          <a:bodyPr/>
          <a:lstStyle/>
          <a:p>
            <a:r>
              <a:rPr lang="en-US" dirty="0" smtClean="0">
                <a:hlinkClick r:id="rId2"/>
              </a:rPr>
              <a:t>Firebug</a:t>
            </a:r>
            <a:r>
              <a:rPr lang="en-US" dirty="0" smtClean="0"/>
              <a:t>, Mozilla</a:t>
            </a:r>
          </a:p>
          <a:p>
            <a:r>
              <a:rPr lang="en-US" dirty="0" err="1" smtClean="0">
                <a:hlinkClick r:id="rId3"/>
              </a:rPr>
              <a:t>Favelets</a:t>
            </a:r>
            <a:r>
              <a:rPr lang="en-US" dirty="0" smtClean="0">
                <a:hlinkClick r:id="rId3"/>
              </a:rPr>
              <a:t> for Checking Web Accessibility</a:t>
            </a:r>
            <a:r>
              <a:rPr lang="en-US" dirty="0" smtClean="0"/>
              <a:t>, Jim Thatcher</a:t>
            </a:r>
          </a:p>
          <a:p>
            <a:r>
              <a:rPr lang="en-US" dirty="0" smtClean="0">
                <a:hlinkClick r:id="rId4"/>
              </a:rPr>
              <a:t>Trace Photosensitive Epilepsy Analysis Tool</a:t>
            </a:r>
            <a:r>
              <a:rPr lang="en-US" dirty="0" smtClean="0"/>
              <a:t> (PEAT) – tests flashing content</a:t>
            </a:r>
          </a:p>
          <a:p>
            <a:r>
              <a:rPr lang="en-US" dirty="0" smtClean="0"/>
              <a:t>Web Accessibility Initiative (WAI), </a:t>
            </a:r>
            <a:r>
              <a:rPr lang="en-US" dirty="0" smtClean="0">
                <a:hlinkClick r:id="rId5"/>
              </a:rPr>
              <a:t>Evaluating Websites for Accessibility</a:t>
            </a:r>
            <a:endParaRPr lang="en-US" dirty="0" smtClean="0"/>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Quality assurance</a:t>
            </a:r>
            <a:endParaRPr lang="en-US" dirty="0"/>
          </a:p>
        </p:txBody>
      </p:sp>
      <p:sp>
        <p:nvSpPr>
          <p:cNvPr id="3" name="Content Placeholder 2"/>
          <p:cNvSpPr>
            <a:spLocks noGrp="1"/>
          </p:cNvSpPr>
          <p:nvPr>
            <p:ph idx="1"/>
          </p:nvPr>
        </p:nvSpPr>
        <p:spPr/>
        <p:txBody>
          <a:bodyPr/>
          <a:lstStyle/>
          <a:p>
            <a:r>
              <a:rPr lang="en-US" dirty="0" smtClean="0"/>
              <a:t>Central Office of Information (COI), </a:t>
            </a:r>
            <a:r>
              <a:rPr lang="en-US" dirty="0" smtClean="0">
                <a:hlinkClick r:id="rId2"/>
              </a:rPr>
              <a:t>Delivering Inclusive Websites</a:t>
            </a:r>
            <a:endParaRPr lang="en-US" dirty="0" smtClean="0"/>
          </a:p>
          <a:p>
            <a:r>
              <a:rPr lang="en-US" dirty="0" smtClean="0">
                <a:hlinkClick r:id="rId3"/>
              </a:rPr>
              <a:t>Establishing a Screen Reader Test Plan</a:t>
            </a:r>
            <a:r>
              <a:rPr lang="en-US" dirty="0" smtClean="0"/>
              <a:t>, </a:t>
            </a:r>
            <a:r>
              <a:rPr lang="en-US" dirty="0" err="1" smtClean="0"/>
              <a:t>Henny</a:t>
            </a:r>
            <a:r>
              <a:rPr lang="en-US" dirty="0" smtClean="0"/>
              <a:t> Swan</a:t>
            </a:r>
          </a:p>
          <a:p>
            <a:r>
              <a:rPr lang="en-US" dirty="0" smtClean="0">
                <a:hlinkClick r:id="rId4"/>
              </a:rPr>
              <a:t>How to Use NVDA and Firefox to Test for Accessibility</a:t>
            </a:r>
            <a:r>
              <a:rPr lang="en-US" dirty="0" smtClean="0"/>
              <a:t>, Marco </a:t>
            </a:r>
            <a:r>
              <a:rPr lang="en-US" dirty="0" err="1" smtClean="0"/>
              <a:t>Zehe</a:t>
            </a:r>
            <a:endParaRPr lang="en-US" dirty="0" smtClean="0"/>
          </a:p>
          <a:p>
            <a:r>
              <a:rPr lang="en-US" dirty="0" smtClean="0">
                <a:hlinkClick r:id="rId5"/>
              </a:rPr>
              <a:t>Web Accessibility Gone Wild</a:t>
            </a:r>
            <a:r>
              <a:rPr lang="en-US" dirty="0" smtClean="0"/>
              <a:t>, </a:t>
            </a:r>
            <a:r>
              <a:rPr lang="en-US" dirty="0" err="1" smtClean="0"/>
              <a:t>WebAIM</a:t>
            </a:r>
            <a:endParaRPr lang="en-US" dirty="0" smtClean="0"/>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Usability</a:t>
            </a:r>
            <a:endParaRPr lang="en-US" dirty="0"/>
          </a:p>
        </p:txBody>
      </p:sp>
      <p:sp>
        <p:nvSpPr>
          <p:cNvPr id="3" name="Content Placeholder 2"/>
          <p:cNvSpPr>
            <a:spLocks noGrp="1"/>
          </p:cNvSpPr>
          <p:nvPr>
            <p:ph idx="1"/>
          </p:nvPr>
        </p:nvSpPr>
        <p:spPr/>
        <p:txBody>
          <a:bodyPr/>
          <a:lstStyle/>
          <a:p>
            <a:r>
              <a:rPr lang="en-US" dirty="0" smtClean="0">
                <a:hlinkClick r:id="rId2"/>
              </a:rPr>
              <a:t>Usability Testing</a:t>
            </a:r>
            <a:r>
              <a:rPr lang="en-US" dirty="0" smtClean="0"/>
              <a:t> and </a:t>
            </a:r>
            <a:r>
              <a:rPr lang="en-US" dirty="0" smtClean="0">
                <a:hlinkClick r:id="rId3"/>
              </a:rPr>
              <a:t>Conducting Usability Testing</a:t>
            </a:r>
            <a:r>
              <a:rPr lang="en-US" dirty="0" smtClean="0"/>
              <a:t>, </a:t>
            </a:r>
            <a:r>
              <a:rPr lang="en-US" i="1" dirty="0" smtClean="0"/>
              <a:t>Just Ask: Integrating Accessibility Throughout Design</a:t>
            </a:r>
            <a:r>
              <a:rPr lang="en-US" dirty="0" smtClean="0"/>
              <a:t>, Shawn Lawton-Henry</a:t>
            </a:r>
          </a:p>
          <a:p>
            <a:r>
              <a:rPr lang="en-US" dirty="0" smtClean="0">
                <a:hlinkClick r:id="rId4"/>
              </a:rPr>
              <a:t>Usability Testing for People with Disabilities</a:t>
            </a:r>
            <a:r>
              <a:rPr lang="en-US" dirty="0" smtClean="0"/>
              <a:t>, Kathy </a:t>
            </a:r>
            <a:r>
              <a:rPr lang="en-US" dirty="0" err="1" smtClean="0"/>
              <a:t>Wahlbin</a:t>
            </a:r>
            <a:r>
              <a:rPr lang="en-US" dirty="0" smtClean="0"/>
              <a:t> and Mary Hunter </a:t>
            </a:r>
            <a:r>
              <a:rPr lang="en-US" dirty="0" err="1" smtClean="0"/>
              <a:t>Utt</a:t>
            </a:r>
            <a:endParaRPr lang="en-US" dirty="0" smtClean="0"/>
          </a:p>
          <a:p>
            <a:r>
              <a:rPr lang="en-US" dirty="0" smtClean="0"/>
              <a:t>Steve Krug, </a:t>
            </a:r>
            <a:r>
              <a:rPr lang="en-US" i="1" dirty="0" smtClean="0"/>
              <a:t>Rocket Surgery Made Easy</a:t>
            </a:r>
          </a:p>
        </p:txBody>
      </p:sp>
      <p:sp>
        <p:nvSpPr>
          <p:cNvPr id="4" name="Footer Placeholder 3"/>
          <p:cNvSpPr>
            <a:spLocks noGrp="1"/>
          </p:cNvSpPr>
          <p:nvPr>
            <p:ph type="ftr" sz="quarter" idx="11"/>
          </p:nvPr>
        </p:nvSpPr>
        <p:spPr/>
        <p:txBody>
          <a:bodyPr/>
          <a:lstStyle/>
          <a:p>
            <a:r>
              <a:rPr lang="en-US" smtClean="0"/>
              <a:t>#RoleBasedA11y | @AccessForAll | #PSUweb2013</a:t>
            </a:r>
            <a:endParaRPr lang="en-US" dirty="0"/>
          </a:p>
        </p:txBody>
      </p:sp>
      <p:sp>
        <p:nvSpPr>
          <p:cNvPr id="5" name="Slide Number Placeholder 4"/>
          <p:cNvSpPr>
            <a:spLocks noGrp="1"/>
          </p:cNvSpPr>
          <p:nvPr>
            <p:ph type="sldNum" sz="quarter" idx="12"/>
          </p:nvPr>
        </p:nvSpPr>
        <p:spPr/>
        <p:txBody>
          <a:bodyPr/>
          <a:lstStyle/>
          <a:p>
            <a:fld id="{6BDB008A-EDF5-4C53-858F-436DB8E8DB8A}"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Thank </a:t>
            </a:r>
            <a:r>
              <a:rPr lang="en-US" b="1" dirty="0" smtClean="0">
                <a:solidFill>
                  <a:srgbClr val="C00000"/>
                </a:solidFill>
              </a:rPr>
              <a:t>you</a:t>
            </a:r>
            <a:r>
              <a:rPr lang="en-US" dirty="0" smtClean="0"/>
              <a:t>!</a:t>
            </a:r>
            <a:endParaRPr lang="en-US" dirty="0"/>
          </a:p>
        </p:txBody>
      </p:sp>
      <p:sp>
        <p:nvSpPr>
          <p:cNvPr id="3" name="Text Placeholder 2"/>
          <p:cNvSpPr>
            <a:spLocks noGrp="1"/>
          </p:cNvSpPr>
          <p:nvPr>
            <p:ph type="body" sz="quarter" idx="13"/>
          </p:nvPr>
        </p:nvSpPr>
        <p:spPr>
          <a:xfrm>
            <a:off x="381000" y="1600200"/>
            <a:ext cx="4419600" cy="4572000"/>
          </a:xfrm>
        </p:spPr>
        <p:txBody>
          <a:bodyPr/>
          <a:lstStyle/>
          <a:p>
            <a:pPr marL="0">
              <a:buNone/>
              <a:defRPr/>
            </a:pPr>
            <a:r>
              <a:rPr lang="en-US" dirty="0" smtClean="0"/>
              <a:t>Angela Hooker</a:t>
            </a:r>
          </a:p>
          <a:p>
            <a:pPr marL="0">
              <a:buNone/>
              <a:defRPr/>
            </a:pPr>
            <a:r>
              <a:rPr lang="en-US" dirty="0" smtClean="0">
                <a:solidFill>
                  <a:srgbClr val="C00000"/>
                </a:solidFill>
              </a:rPr>
              <a:t>@</a:t>
            </a:r>
            <a:r>
              <a:rPr lang="en-US" dirty="0" smtClean="0">
                <a:solidFill>
                  <a:srgbClr val="C00000"/>
                </a:solidFill>
                <a:hlinkClick r:id="rId2"/>
              </a:rPr>
              <a:t>AccessForAll</a:t>
            </a:r>
            <a:endParaRPr lang="en-US" dirty="0" smtClean="0">
              <a:solidFill>
                <a:srgbClr val="C00000"/>
              </a:solidFill>
            </a:endParaRPr>
          </a:p>
          <a:p>
            <a:pPr marL="0">
              <a:buNone/>
              <a:defRPr/>
            </a:pPr>
            <a:r>
              <a:rPr lang="en-US" dirty="0" smtClean="0">
                <a:hlinkClick r:id="rId3"/>
              </a:rPr>
              <a:t>ange@angelahooker.com</a:t>
            </a:r>
            <a:endParaRPr lang="en-US" dirty="0" smtClean="0"/>
          </a:p>
          <a:p>
            <a:pPr marL="0">
              <a:buNone/>
              <a:defRPr/>
            </a:pPr>
            <a:r>
              <a:rPr lang="en-US" b="1" dirty="0" smtClean="0">
                <a:solidFill>
                  <a:srgbClr val="BC0000"/>
                </a:solidFill>
              </a:rPr>
              <a:t>ange</a:t>
            </a:r>
            <a:r>
              <a:rPr lang="en-US" b="1" dirty="0" smtClean="0">
                <a:solidFill>
                  <a:srgbClr val="C00000"/>
                </a:solidFill>
              </a:rPr>
              <a:t>la</a:t>
            </a:r>
            <a:r>
              <a:rPr lang="en-US" b="1" dirty="0" smtClean="0"/>
              <a:t>hooker.com</a:t>
            </a:r>
          </a:p>
          <a:p>
            <a:pPr>
              <a:buNone/>
            </a:pPr>
            <a:endParaRPr lang="en-US" dirty="0"/>
          </a:p>
        </p:txBody>
      </p:sp>
      <p:pic>
        <p:nvPicPr>
          <p:cNvPr id="7" name="Picture Placeholder 6" descr="Photograph of Angela"/>
          <p:cNvPicPr>
            <a:picLocks noGrp="1" noChangeAspect="1"/>
          </p:cNvPicPr>
          <p:nvPr>
            <p:ph type="pic" sz="quarter" idx="14"/>
          </p:nvPr>
        </p:nvPicPr>
        <p:blipFill>
          <a:blip r:embed="rId4"/>
          <a:srcRect l="382" r="382"/>
          <a:stretch>
            <a:fillRect/>
          </a:stretch>
        </p:blipFill>
        <p:spPr>
          <a:xfrm>
            <a:off x="6477000" y="1676400"/>
            <a:ext cx="1905000" cy="2286000"/>
          </a:xfrm>
        </p:spPr>
      </p:pic>
      <p:sp>
        <p:nvSpPr>
          <p:cNvPr id="5" name="Footer Placeholder 4"/>
          <p:cNvSpPr>
            <a:spLocks noGrp="1"/>
          </p:cNvSpPr>
          <p:nvPr>
            <p:ph type="ftr" sz="quarter" idx="11"/>
          </p:nvPr>
        </p:nvSpPr>
        <p:spPr/>
        <p:txBody>
          <a:bodyPr/>
          <a:lstStyle/>
          <a:p>
            <a:r>
              <a:rPr lang="en-US" smtClean="0"/>
              <a:t>#RoleBasedA11y | @AccessForAll | #PSUweb2013</a:t>
            </a:r>
            <a:endParaRPr lang="en-US" dirty="0"/>
          </a:p>
        </p:txBody>
      </p:sp>
      <p:sp>
        <p:nvSpPr>
          <p:cNvPr id="6" name="Slide Number Placeholder 5"/>
          <p:cNvSpPr>
            <a:spLocks noGrp="1"/>
          </p:cNvSpPr>
          <p:nvPr>
            <p:ph type="sldNum" sz="quarter" idx="12"/>
          </p:nvPr>
        </p:nvSpPr>
        <p:spPr/>
        <p:txBody>
          <a:bodyPr/>
          <a:lstStyle/>
          <a:p>
            <a:fld id="{6BDB008A-EDF5-4C53-858F-436DB8E8DB8A}" type="slidenum">
              <a:rPr lang="en-US" smtClean="0"/>
              <a:pPr/>
              <a:t>78</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rtistic rendering of the Simon character from &quot;Firefly&quot;"/>
          <p:cNvPicPr>
            <a:picLocks noChangeAspect="1" noChangeArrowheads="1"/>
          </p:cNvPicPr>
          <p:nvPr/>
        </p:nvPicPr>
        <p:blipFill>
          <a:blip r:embed="rId3"/>
          <a:srcRect/>
          <a:stretch>
            <a:fillRect/>
          </a:stretch>
        </p:blipFill>
        <p:spPr bwMode="auto">
          <a:xfrm>
            <a:off x="0" y="0"/>
            <a:ext cx="9144000" cy="5715000"/>
          </a:xfrm>
          <a:prstGeom prst="rect">
            <a:avLst/>
          </a:prstGeom>
          <a:noFill/>
          <a:ln w="9525">
            <a:noFill/>
            <a:miter lim="800000"/>
            <a:headEnd/>
            <a:tailEnd/>
          </a:ln>
          <a:effectLst/>
        </p:spPr>
      </p:pic>
      <p:sp>
        <p:nvSpPr>
          <p:cNvPr id="2" name="Title 1"/>
          <p:cNvSpPr>
            <a:spLocks noGrp="1"/>
          </p:cNvSpPr>
          <p:nvPr>
            <p:ph type="title"/>
          </p:nvPr>
        </p:nvSpPr>
        <p:spPr>
          <a:xfrm>
            <a:off x="2057400" y="4038600"/>
            <a:ext cx="7086600" cy="1676400"/>
          </a:xfrm>
          <a:solidFill>
            <a:schemeClr val="accent2">
              <a:lumMod val="40000"/>
              <a:lumOff val="60000"/>
            </a:schemeClr>
          </a:solidFill>
        </p:spPr>
        <p:txBody>
          <a:bodyPr>
            <a:normAutofit/>
          </a:bodyPr>
          <a:lstStyle/>
          <a:p>
            <a:pPr algn="l"/>
            <a:r>
              <a:rPr lang="en-US" dirty="0" smtClean="0"/>
              <a:t>This is our </a:t>
            </a:r>
            <a:r>
              <a:rPr lang="en-US" b="1" dirty="0" smtClean="0">
                <a:solidFill>
                  <a:srgbClr val="C00000"/>
                </a:solidFill>
              </a:rPr>
              <a:t>usability specialist</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Artistic representation of the River character from &quot;Firefly&quot;"/>
          <p:cNvPicPr>
            <a:picLocks noChangeAspect="1" noChangeArrowheads="1"/>
          </p:cNvPicPr>
          <p:nvPr/>
        </p:nvPicPr>
        <p:blipFill>
          <a:blip r:embed="rId3"/>
          <a:srcRect l="10028" b="166"/>
          <a:stretch>
            <a:fillRect/>
          </a:stretch>
        </p:blipFill>
        <p:spPr bwMode="auto">
          <a:xfrm>
            <a:off x="0" y="0"/>
            <a:ext cx="9144000" cy="5715000"/>
          </a:xfrm>
          <a:prstGeom prst="rect">
            <a:avLst/>
          </a:prstGeom>
          <a:noFill/>
          <a:ln w="9525">
            <a:noFill/>
            <a:miter lim="800000"/>
            <a:headEnd/>
            <a:tailEnd/>
          </a:ln>
          <a:effectLst/>
        </p:spPr>
      </p:pic>
      <p:sp>
        <p:nvSpPr>
          <p:cNvPr id="2" name="Title 1"/>
          <p:cNvSpPr>
            <a:spLocks noGrp="1"/>
          </p:cNvSpPr>
          <p:nvPr>
            <p:ph type="title"/>
          </p:nvPr>
        </p:nvSpPr>
        <p:spPr>
          <a:xfrm>
            <a:off x="0" y="4419600"/>
            <a:ext cx="6400800" cy="1295400"/>
          </a:xfrm>
          <a:solidFill>
            <a:schemeClr val="accent2">
              <a:lumMod val="40000"/>
              <a:lumOff val="60000"/>
            </a:schemeClr>
          </a:solidFill>
        </p:spPr>
        <p:txBody>
          <a:bodyPr>
            <a:normAutofit/>
          </a:bodyPr>
          <a:lstStyle/>
          <a:p>
            <a:pPr algn="l"/>
            <a:r>
              <a:rPr lang="en-US" dirty="0" smtClean="0"/>
              <a:t>This is our </a:t>
            </a:r>
            <a:r>
              <a:rPr lang="en-US" b="1" dirty="0" smtClean="0">
                <a:solidFill>
                  <a:srgbClr val="C00000"/>
                </a:solidFill>
              </a:rPr>
              <a:t>content lead</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#RoleBasedA11y | @AccessForAll | #PSUweb2013</a:t>
            </a:r>
            <a:endParaRPr lang="en-US" dirty="0"/>
          </a:p>
        </p:txBody>
      </p:sp>
      <p:sp>
        <p:nvSpPr>
          <p:cNvPr id="4" name="Slide Number Placeholder 3"/>
          <p:cNvSpPr>
            <a:spLocks noGrp="1"/>
          </p:cNvSpPr>
          <p:nvPr>
            <p:ph type="sldNum" sz="quarter" idx="12"/>
          </p:nvPr>
        </p:nvSpPr>
        <p:spPr/>
        <p:txBody>
          <a:bodyPr/>
          <a:lstStyle/>
          <a:p>
            <a:fld id="{6BDB008A-EDF5-4C53-858F-436DB8E8DB8A}"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C00000"/>
      </a:hlink>
      <a:folHlink>
        <a:srgbClr val="3E3E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2489</TotalTime>
  <Words>3796</Words>
  <Application>Microsoft Office PowerPoint</Application>
  <PresentationFormat>On-screen Show (4:3)</PresentationFormat>
  <Paragraphs>473</Paragraphs>
  <Slides>78</Slides>
  <Notes>48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Know Your Role: Building in Accessibility Throughout Your Projects' Lifecycle</vt:lpstr>
      <vt:lpstr>Hello!</vt:lpstr>
      <vt:lpstr>What part of a project phase is the most challenging, accessibility-wise, for you?</vt:lpstr>
      <vt:lpstr>I work with a great web team!</vt:lpstr>
      <vt:lpstr>These are the back end developers.</vt:lpstr>
      <vt:lpstr>This is our front end developer.</vt:lpstr>
      <vt:lpstr>This is our designer.</vt:lpstr>
      <vt:lpstr>This is our usability specialist.</vt:lpstr>
      <vt:lpstr>This is our content lead.</vt:lpstr>
      <vt:lpstr>This is our project manager.</vt:lpstr>
      <vt:lpstr>This is our senior manager/director.</vt:lpstr>
      <vt:lpstr>And this is me …</vt:lpstr>
      <vt:lpstr>My job began as an open-ended position</vt:lpstr>
      <vt:lpstr>My job</vt:lpstr>
      <vt:lpstr>I am our team’s shepherd on the web.</vt:lpstr>
      <vt:lpstr>I had to create a process.</vt:lpstr>
      <vt:lpstr>Success!</vt:lpstr>
      <vt:lpstr>… but we grew too much, too fast, which meant compromises.</vt:lpstr>
      <vt:lpstr>We ended up with products that were inaccessible.</vt:lpstr>
      <vt:lpstr>Despite our best intentions, we never went back to fix things.</vt:lpstr>
      <vt:lpstr>Wait a minute!</vt:lpstr>
      <vt:lpstr>Then one day, the unthinkable happened …</vt:lpstr>
      <vt:lpstr>[The phone rings, but it’s drowned out by Angela’s sweet snoring.]   “Hi, Angela! It’s Jayne. Look, I’m sorry to call you so early this morning. I didn’t even think I’d be up at 6 AM, but, uh, that’s how I roll. Heh heh heh [awkward silence].   “Yeah, so, we just wrapped up the banking apps last night. Oh, wait; I forgot to tell you that we were working on these apps. Well, anyway, I wanted to give you a shout out so you can finish your testing by 11 this morning, and by noon we can fix any of those crazy issues you always find. And that means we can launch the apps by about 1 PM, once we give the press office the word.   “So, uh, gimme a call when you’re coherent [yeah, right], and I’ll send you the test server log in. Thanks, Angela! Oh, and the sooner you can get that report to me, the better. I’ve told Mal [Angela’s supervisor] about this, so he’s expecting that report, too [fake laugh]. Later, Angie!”</vt:lpstr>
      <vt:lpstr>That gorram …!</vt:lpstr>
      <vt:lpstr>We survived!</vt:lpstr>
      <vt:lpstr>Mo’ projects, mo’ problems …</vt:lpstr>
      <vt:lpstr>We needed another perspective and approach …</vt:lpstr>
      <vt:lpstr>We needed another perspective and approach … create an accessibility team from people we already have on staff.</vt:lpstr>
      <vt:lpstr>I had to talk with management.    (See Carol Smith’s Negotiate for the User.)</vt:lpstr>
      <vt:lpstr>I had needs</vt:lpstr>
      <vt:lpstr>I had needs</vt:lpstr>
      <vt:lpstr>Share the work based on roles instead of correcting their work.</vt:lpstr>
      <vt:lpstr>“Your code sucks [okay, so I wasn't that rude]; here's what's wrong. Fix it!”</vt:lpstr>
      <vt:lpstr>“That platform you chose isn’t accessible. Choose another!”</vt:lpstr>
      <vt:lpstr>“You know those colors you never showed me? Well, they don't have sufficient contrast. Change them!”</vt:lpstr>
      <vt:lpstr>“This isn't clear.” Or, “This is written in passive voice and doesn't engage visitors. Rewrite it!”</vt:lpstr>
      <vt:lpstr>“Your test results are inaccurate. Test again!”</vt:lpstr>
      <vt:lpstr>The entire team would become responsible and accountable.</vt:lpstr>
      <vt:lpstr>The entire team would become responsible and accountable.</vt:lpstr>
      <vt:lpstr>4 steps to building in accessibility</vt:lpstr>
      <vt:lpstr>Understanding disabilities</vt:lpstr>
      <vt:lpstr>I trained them according to each of their roles.</vt:lpstr>
      <vt:lpstr>What I taught them …</vt:lpstr>
      <vt:lpstr>What I taught them …</vt:lpstr>
      <vt:lpstr>We divided up the standards (this was years before Web Content Accessibility Guidelines (WCAG 2.0) became the standard).</vt:lpstr>
      <vt:lpstr>I gave them tools.</vt:lpstr>
      <vt:lpstr>The roles overlap.</vt:lpstr>
      <vt:lpstr>Canada’s accessibility resources</vt:lpstr>
      <vt:lpstr>It didn’t all happen overnight.</vt:lpstr>
      <vt:lpstr>What didn’t work</vt:lpstr>
      <vt:lpstr>What we gained</vt:lpstr>
      <vt:lpstr>We just finished our second responsive design project.</vt:lpstr>
      <vt:lpstr>My role is …</vt:lpstr>
      <vt:lpstr>Now, back to you …</vt:lpstr>
      <vt:lpstr>Don’t panic</vt:lpstr>
      <vt:lpstr>Bridge the gap between people, departments, and philosophies.</vt:lpstr>
      <vt:lpstr>Final thoughts</vt:lpstr>
      <vt:lpstr>(Remember, Jayne wasn’t annoying because he didn’t understand accessibility.)</vt:lpstr>
      <vt:lpstr>Resources</vt:lpstr>
      <vt:lpstr>Sample process</vt:lpstr>
      <vt:lpstr>Sample process</vt:lpstr>
      <vt:lpstr>Sample process</vt:lpstr>
      <vt:lpstr>Sample process</vt:lpstr>
      <vt:lpstr>Sample process</vt:lpstr>
      <vt:lpstr>Sample process</vt:lpstr>
      <vt:lpstr>WCAG 2.0 and general *a11y</vt:lpstr>
      <vt:lpstr>Disabilities</vt:lpstr>
      <vt:lpstr>Project management</vt:lpstr>
      <vt:lpstr>Project management</vt:lpstr>
      <vt:lpstr>Writing content</vt:lpstr>
      <vt:lpstr>Design</vt:lpstr>
      <vt:lpstr>Development</vt:lpstr>
      <vt:lpstr>Development</vt:lpstr>
      <vt:lpstr>Quality assurance</vt:lpstr>
      <vt:lpstr>Quality assurance</vt:lpstr>
      <vt:lpstr>Quality assurance</vt:lpstr>
      <vt:lpstr>Usability</vt:lpstr>
      <vt:lpstr>Thank you!</vt:lpstr>
    </vt:vector>
  </TitlesOfParts>
  <Company>Cascades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Role: Building in Accessibility Throughout Your Projects' Lifecycle</dc:title>
  <dc:subject>web accessibility</dc:subject>
  <dc:creator>Angela Hooker</dc:creator>
  <cp:keywords>accessibility wcag 2.0 web development design content</cp:keywords>
  <cp:lastModifiedBy>Angela</cp:lastModifiedBy>
  <cp:revision>531</cp:revision>
  <dcterms:created xsi:type="dcterms:W3CDTF">2013-06-05T16:55:42Z</dcterms:created>
  <dcterms:modified xsi:type="dcterms:W3CDTF">2013-06-08T04:28:54Z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